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9" r:id="rId4"/>
    <p:sldId id="265" r:id="rId5"/>
    <p:sldId id="258" r:id="rId6"/>
    <p:sldId id="260" r:id="rId7"/>
    <p:sldId id="261" r:id="rId8"/>
    <p:sldId id="267" r:id="rId9"/>
    <p:sldId id="262" r:id="rId10"/>
    <p:sldId id="263" r:id="rId11"/>
    <p:sldId id="264" r:id="rId12"/>
    <p:sldId id="266" r:id="rId13"/>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27217EF-DA77-4DA5-9808-D7D6AB02E95D}">
          <p14:sldIdLst>
            <p14:sldId id="256"/>
          </p14:sldIdLst>
        </p14:section>
        <p14:section name="タイトルなしのセクション" id="{7B861375-6FEF-4F9C-AD1E-8C9A14B61962}">
          <p14:sldIdLst>
            <p14:sldId id="257"/>
            <p14:sldId id="259"/>
            <p14:sldId id="265"/>
            <p14:sldId id="258"/>
            <p14:sldId id="260"/>
            <p14:sldId id="261"/>
            <p14:sldId id="267"/>
            <p14:sldId id="262"/>
            <p14:sldId id="263"/>
            <p14:sldId id="264"/>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FF99"/>
    <a:srgbClr val="CCECFF"/>
    <a:srgbClr val="A1D5F9"/>
    <a:srgbClr val="A1F1F9"/>
    <a:srgbClr val="FFFFCC"/>
    <a:srgbClr val="FFCCFF"/>
    <a:srgbClr val="99FF99"/>
    <a:srgbClr val="CC00CC"/>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00" d="100"/>
          <a:sy n="100" d="100"/>
        </p:scale>
        <p:origin x="1260" y="-17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191146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163707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5"/>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5"/>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289306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1723003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8"/>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345935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255320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2"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2" y="2428349"/>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2" y="3618444"/>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4" y="2428349"/>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4" y="3618444"/>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197378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3294595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1363193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4" y="1426285"/>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360954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4" y="1426285"/>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BB67DF6-33B8-4BFD-B8DA-53624D0C9C8C}" type="datetimeFigureOut">
              <a:rPr kumimoji="1" lang="ja-JP" altLang="en-US" smtClean="0"/>
              <a:t>2025/2/27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2260500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9"/>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BB67DF6-33B8-4BFD-B8DA-53624D0C9C8C}" type="datetimeFigureOut">
              <a:rPr kumimoji="1" lang="ja-JP" altLang="en-US" smtClean="0"/>
              <a:t>2025/2/27</a:t>
            </a:fld>
            <a:endParaRPr kumimoji="1" lang="ja-JP" altLang="en-US"/>
          </a:p>
        </p:txBody>
      </p:sp>
      <p:sp>
        <p:nvSpPr>
          <p:cNvPr id="5" name="Footer Placeholder 4"/>
          <p:cNvSpPr>
            <a:spLocks noGrp="1"/>
          </p:cNvSpPr>
          <p:nvPr>
            <p:ph type="ftr" sz="quarter" idx="3"/>
          </p:nvPr>
        </p:nvSpPr>
        <p:spPr>
          <a:xfrm>
            <a:off x="2271714" y="9181399"/>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9"/>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16E05D48-376B-4E2C-AB6E-BEC168AD4F9D}" type="slidenum">
              <a:rPr kumimoji="1" lang="ja-JP" altLang="en-US" smtClean="0"/>
              <a:t>‹#›</a:t>
            </a:fld>
            <a:endParaRPr kumimoji="1" lang="ja-JP" altLang="en-US"/>
          </a:p>
        </p:txBody>
      </p:sp>
    </p:spTree>
    <p:extLst>
      <p:ext uri="{BB962C8B-B14F-4D97-AF65-F5344CB8AC3E}">
        <p14:creationId xmlns:p14="http://schemas.microsoft.com/office/powerpoint/2010/main" val="35537656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JPG"/><Relationship Id="rId9"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3.png"/><Relationship Id="rId21" Type="http://schemas.openxmlformats.org/officeDocument/2006/relationships/image" Target="../media/image25.png"/><Relationship Id="rId7" Type="http://schemas.openxmlformats.org/officeDocument/2006/relationships/image" Target="../media/image6.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12.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3.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8.png"/><Relationship Id="rId22"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shadeToTitle="1">
        <a:gradFill>
          <a:gsLst>
            <a:gs pos="42000">
              <a:srgbClr val="FFFFFF"/>
            </a:gs>
            <a:gs pos="0">
              <a:schemeClr val="accent1">
                <a:lumMod val="0"/>
                <a:lumOff val="100000"/>
              </a:schemeClr>
            </a:gs>
            <a:gs pos="100000">
              <a:schemeClr val="accent2">
                <a:lumMod val="40000"/>
                <a:lumOff val="6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9A54C316-2E9F-449A-BB32-5FB3FB932F0C}"/>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tretch>
            <a:fillRect/>
          </a:stretch>
        </p:blipFill>
        <p:spPr>
          <a:xfrm>
            <a:off x="176012" y="2540394"/>
            <a:ext cx="6505976" cy="4167891"/>
          </a:xfrm>
          <a:prstGeom prst="rect">
            <a:avLst/>
          </a:prstGeom>
          <a:effectLst>
            <a:softEdge rad="177800"/>
          </a:effectLst>
        </p:spPr>
      </p:pic>
      <p:sp>
        <p:nvSpPr>
          <p:cNvPr id="2" name="タイトル 1">
            <a:extLst>
              <a:ext uri="{FF2B5EF4-FFF2-40B4-BE49-F238E27FC236}">
                <a16:creationId xmlns:a16="http://schemas.microsoft.com/office/drawing/2014/main" id="{161DC323-1801-48E6-A55D-FBE2D4716E23}"/>
              </a:ext>
            </a:extLst>
          </p:cNvPr>
          <p:cNvSpPr>
            <a:spLocks noGrp="1"/>
          </p:cNvSpPr>
          <p:nvPr>
            <p:ph type="title"/>
          </p:nvPr>
        </p:nvSpPr>
        <p:spPr>
          <a:xfrm>
            <a:off x="475055" y="1650924"/>
            <a:ext cx="5915025" cy="2412607"/>
          </a:xfrm>
        </p:spPr>
        <p:txBody>
          <a:bodyPr anchor="ctr">
            <a:prstTxWarp prst="textArchUp">
              <a:avLst/>
            </a:prstTxWarp>
            <a:normAutofit/>
          </a:bodyPr>
          <a:lstStyle/>
          <a:p>
            <a:pPr algn="ctr"/>
            <a:r>
              <a:rPr lang="ja-JP" altLang="en-US" sz="6000" b="1" dirty="0">
                <a:ln w="6600">
                  <a:solidFill>
                    <a:srgbClr val="00B0F0"/>
                  </a:solidFill>
                  <a:prstDash val="solid"/>
                </a:ln>
                <a:solidFill>
                  <a:srgbClr val="FFFFFF"/>
                </a:solidFill>
                <a:effectLst>
                  <a:glow rad="101600">
                    <a:schemeClr val="accent4">
                      <a:satMod val="175000"/>
                      <a:alpha val="40000"/>
                    </a:schemeClr>
                  </a:glow>
                  <a:outerShdw dist="38100" dir="2700000" algn="tl" rotWithShape="0">
                    <a:schemeClr val="accent2"/>
                  </a:outerShdw>
                </a:effectLst>
                <a:latin typeface="HGP創英角ﾎﾟｯﾌﾟ体" panose="040B0A00000000000000" pitchFamily="50" charset="-128"/>
                <a:ea typeface="HGP創英角ﾎﾟｯﾌﾟ体" panose="040B0A00000000000000" pitchFamily="50" charset="-128"/>
              </a:rPr>
              <a:t>市議会を知ろう</a:t>
            </a:r>
          </a:p>
        </p:txBody>
      </p:sp>
      <p:sp>
        <p:nvSpPr>
          <p:cNvPr id="3" name="テキスト プレースホルダー 2">
            <a:extLst>
              <a:ext uri="{FF2B5EF4-FFF2-40B4-BE49-F238E27FC236}">
                <a16:creationId xmlns:a16="http://schemas.microsoft.com/office/drawing/2014/main" id="{BEFAEFFD-D425-4DBE-8180-E16C74E14A2E}"/>
              </a:ext>
            </a:extLst>
          </p:cNvPr>
          <p:cNvSpPr>
            <a:spLocks noGrp="1"/>
          </p:cNvSpPr>
          <p:nvPr>
            <p:ph type="body" idx="1"/>
          </p:nvPr>
        </p:nvSpPr>
        <p:spPr>
          <a:xfrm>
            <a:off x="1758958" y="8793908"/>
            <a:ext cx="3340084" cy="474656"/>
          </a:xfrm>
        </p:spPr>
        <p:txBody>
          <a:bodyPr>
            <a:normAutofit/>
          </a:bodyPr>
          <a:lstStyle/>
          <a:p>
            <a:pPr algn="ctr"/>
            <a:r>
              <a:rPr lang="ja-JP" altLang="en-US" dirty="0" err="1">
                <a:ln>
                  <a:solidFill>
                    <a:schemeClr val="tx1"/>
                  </a:solidFill>
                </a:ln>
                <a:latin typeface="+mn-ea"/>
              </a:rPr>
              <a:t>ー</a:t>
            </a:r>
            <a:r>
              <a:rPr lang="ja-JP" altLang="en-US" dirty="0">
                <a:ln>
                  <a:solidFill>
                    <a:schemeClr val="tx1"/>
                  </a:solidFill>
                </a:ln>
                <a:latin typeface="+mn-ea"/>
              </a:rPr>
              <a:t>常総市議会事務局</a:t>
            </a:r>
            <a:r>
              <a:rPr lang="ja-JP" altLang="en-US" dirty="0" err="1">
                <a:ln>
                  <a:solidFill>
                    <a:schemeClr val="tx1"/>
                  </a:solidFill>
                </a:ln>
                <a:latin typeface="+mn-ea"/>
              </a:rPr>
              <a:t>ー</a:t>
            </a:r>
            <a:endParaRPr lang="ja-JP" altLang="en-US" dirty="0">
              <a:ln>
                <a:solidFill>
                  <a:schemeClr val="tx1"/>
                </a:solidFill>
              </a:ln>
              <a:latin typeface="+mn-ea"/>
            </a:endParaRPr>
          </a:p>
        </p:txBody>
      </p:sp>
      <p:sp>
        <p:nvSpPr>
          <p:cNvPr id="7" name="吹き出し: 角を丸めた四角形 6">
            <a:extLst>
              <a:ext uri="{FF2B5EF4-FFF2-40B4-BE49-F238E27FC236}">
                <a16:creationId xmlns:a16="http://schemas.microsoft.com/office/drawing/2014/main" id="{D30EB251-D5BD-48ED-A7CC-A87CCAF57CD8}"/>
              </a:ext>
            </a:extLst>
          </p:cNvPr>
          <p:cNvSpPr/>
          <p:nvPr/>
        </p:nvSpPr>
        <p:spPr>
          <a:xfrm>
            <a:off x="2322678" y="6759903"/>
            <a:ext cx="4175717" cy="1658383"/>
          </a:xfrm>
          <a:prstGeom prst="wedgeRoundRectCallout">
            <a:avLst>
              <a:gd name="adj1" fmla="val -64964"/>
              <a:gd name="adj2" fmla="val -26034"/>
              <a:gd name="adj3" fmla="val 16667"/>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8" name="テキスト ボックス 7">
            <a:extLst>
              <a:ext uri="{FF2B5EF4-FFF2-40B4-BE49-F238E27FC236}">
                <a16:creationId xmlns:a16="http://schemas.microsoft.com/office/drawing/2014/main" id="{CC09F30A-75C3-4EB1-9BC3-76C7CD6312B2}"/>
              </a:ext>
            </a:extLst>
          </p:cNvPr>
          <p:cNvSpPr txBox="1"/>
          <p:nvPr/>
        </p:nvSpPr>
        <p:spPr>
          <a:xfrm>
            <a:off x="2346949" y="6872551"/>
            <a:ext cx="4175718" cy="1433085"/>
          </a:xfrm>
          <a:prstGeom prst="rect">
            <a:avLst/>
          </a:prstGeom>
          <a:noFill/>
        </p:spPr>
        <p:txBody>
          <a:bodyPr wrap="square" rtlCol="0">
            <a:spAutoFit/>
          </a:bodyPr>
          <a:lstStyle/>
          <a:p>
            <a:r>
              <a:rPr kumimoji="1" lang="ja-JP" altLang="en-US" sz="1452" b="1" dirty="0">
                <a:latin typeface="HG丸ｺﾞｼｯｸM-PRO" panose="020F0600000000000000" pitchFamily="50" charset="-128"/>
                <a:ea typeface="HG丸ｺﾞｼｯｸM-PRO" panose="020F0600000000000000" pitchFamily="50" charset="-128"/>
              </a:rPr>
              <a:t>　常総市を</a:t>
            </a:r>
            <a:r>
              <a:rPr kumimoji="1" lang="en-US" altLang="ja-JP" sz="1452" b="1" dirty="0">
                <a:latin typeface="HG丸ｺﾞｼｯｸM-PRO" panose="020F0600000000000000" pitchFamily="50" charset="-128"/>
                <a:ea typeface="HG丸ｺﾞｼｯｸM-PRO" panose="020F0600000000000000" pitchFamily="50" charset="-128"/>
              </a:rPr>
              <a:t>『</a:t>
            </a:r>
            <a:r>
              <a:rPr kumimoji="1" lang="ja-JP" altLang="en-US" sz="1452" b="1" dirty="0">
                <a:latin typeface="HG丸ｺﾞｼｯｸM-PRO" panose="020F0600000000000000" pitchFamily="50" charset="-128"/>
                <a:ea typeface="HG丸ｺﾞｼｯｸM-PRO" panose="020F0600000000000000" pitchFamily="50" charset="-128"/>
              </a:rPr>
              <a:t>ずっと住みたい，大好きなまち</a:t>
            </a:r>
            <a:r>
              <a:rPr kumimoji="1" lang="en-US" altLang="ja-JP" sz="1452" b="1" dirty="0">
                <a:latin typeface="HG丸ｺﾞｼｯｸM-PRO" panose="020F0600000000000000" pitchFamily="50" charset="-128"/>
                <a:ea typeface="HG丸ｺﾞｼｯｸM-PRO" panose="020F0600000000000000" pitchFamily="50" charset="-128"/>
              </a:rPr>
              <a:t>』</a:t>
            </a:r>
            <a:r>
              <a:rPr kumimoji="1" lang="ja-JP" altLang="en-US" sz="1452" b="1" dirty="0">
                <a:latin typeface="HG丸ｺﾞｼｯｸM-PRO" panose="020F0600000000000000" pitchFamily="50" charset="-128"/>
                <a:ea typeface="HG丸ｺﾞｼｯｸM-PRO" panose="020F0600000000000000" pitchFamily="50" charset="-128"/>
              </a:rPr>
              <a:t>にするために，みんなの思いをしっかり届ける方法を調べてみよう。</a:t>
            </a:r>
            <a:endParaRPr kumimoji="1" lang="en-US" altLang="ja-JP" sz="1452" b="1" dirty="0">
              <a:latin typeface="HG丸ｺﾞｼｯｸM-PRO" panose="020F0600000000000000" pitchFamily="50" charset="-128"/>
              <a:ea typeface="HG丸ｺﾞｼｯｸM-PRO" panose="020F0600000000000000" pitchFamily="50" charset="-128"/>
            </a:endParaRPr>
          </a:p>
          <a:p>
            <a:r>
              <a:rPr kumimoji="1" lang="ja-JP" altLang="en-US" sz="1452" b="1" dirty="0">
                <a:latin typeface="HG丸ｺﾞｼｯｸM-PRO" panose="020F0600000000000000" pitchFamily="50" charset="-128"/>
                <a:ea typeface="HG丸ｺﾞｼｯｸM-PRO" panose="020F0600000000000000" pitchFamily="50" charset="-128"/>
              </a:rPr>
              <a:t>　大切な役割である市議会や市議会議員について勉強して，より良いまちの作り方を学んでいこう。</a:t>
            </a:r>
            <a:endParaRPr kumimoji="1" lang="en-US" altLang="ja-JP" sz="1452" b="1" dirty="0">
              <a:latin typeface="HG丸ｺﾞｼｯｸM-PRO" panose="020F0600000000000000" pitchFamily="50" charset="-128"/>
              <a:ea typeface="HG丸ｺﾞｼｯｸM-PRO" panose="020F0600000000000000" pitchFamily="50" charset="-128"/>
            </a:endParaRPr>
          </a:p>
        </p:txBody>
      </p:sp>
      <p:pic>
        <p:nvPicPr>
          <p:cNvPr id="10" name="図 9">
            <a:extLst>
              <a:ext uri="{FF2B5EF4-FFF2-40B4-BE49-F238E27FC236}">
                <a16:creationId xmlns:a16="http://schemas.microsoft.com/office/drawing/2014/main" id="{B2B9A9E4-292C-43F0-8CF1-B835E1A74FB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0011" y="6759903"/>
            <a:ext cx="918670" cy="1313613"/>
          </a:xfrm>
          <a:prstGeom prst="rect">
            <a:avLst/>
          </a:prstGeom>
        </p:spPr>
      </p:pic>
      <p:sp>
        <p:nvSpPr>
          <p:cNvPr id="4" name="テキスト ボックス 3">
            <a:extLst>
              <a:ext uri="{FF2B5EF4-FFF2-40B4-BE49-F238E27FC236}">
                <a16:creationId xmlns:a16="http://schemas.microsoft.com/office/drawing/2014/main" id="{37A3AA71-47F3-4EA3-B111-0D90BBD5014D}"/>
              </a:ext>
            </a:extLst>
          </p:cNvPr>
          <p:cNvSpPr txBox="1"/>
          <p:nvPr/>
        </p:nvSpPr>
        <p:spPr>
          <a:xfrm>
            <a:off x="626019" y="8073516"/>
            <a:ext cx="1556938" cy="539507"/>
          </a:xfrm>
          <a:prstGeom prst="rect">
            <a:avLst/>
          </a:prstGeom>
          <a:noFill/>
        </p:spPr>
        <p:txBody>
          <a:bodyPr wrap="square" rtlCol="0">
            <a:spAutoFit/>
          </a:bodyPr>
          <a:lstStyle/>
          <a:p>
            <a:r>
              <a:rPr kumimoji="1" lang="ja-JP" altLang="en-US" sz="953" dirty="0">
                <a:ln w="12700">
                  <a:solidFill>
                    <a:schemeClr val="tx1"/>
                  </a:solidFill>
                </a:ln>
                <a:solidFill>
                  <a:schemeClr val="bg1"/>
                </a:solidFill>
                <a:latin typeface="+mn-ea"/>
              </a:rPr>
              <a:t>常総市観光大使兼</a:t>
            </a:r>
            <a:endParaRPr kumimoji="1" lang="en-US" altLang="ja-JP" sz="953" dirty="0">
              <a:ln w="12700">
                <a:solidFill>
                  <a:schemeClr val="tx1"/>
                </a:solidFill>
              </a:ln>
              <a:solidFill>
                <a:schemeClr val="bg1"/>
              </a:solidFill>
              <a:latin typeface="+mn-ea"/>
            </a:endParaRPr>
          </a:p>
          <a:p>
            <a:r>
              <a:rPr kumimoji="1" lang="ja-JP" altLang="en-US" sz="953" dirty="0">
                <a:ln w="12700">
                  <a:solidFill>
                    <a:schemeClr val="tx1"/>
                  </a:solidFill>
                </a:ln>
                <a:solidFill>
                  <a:schemeClr val="bg1"/>
                </a:solidFill>
                <a:latin typeface="+mn-ea"/>
              </a:rPr>
              <a:t>マスコットキャラクター</a:t>
            </a:r>
            <a:endParaRPr kumimoji="1" lang="en-US" altLang="ja-JP" sz="953" dirty="0">
              <a:ln w="12700">
                <a:solidFill>
                  <a:schemeClr val="tx1"/>
                </a:solidFill>
              </a:ln>
              <a:solidFill>
                <a:schemeClr val="bg1"/>
              </a:solidFill>
              <a:latin typeface="+mn-ea"/>
            </a:endParaRPr>
          </a:p>
          <a:p>
            <a:r>
              <a:rPr kumimoji="1" lang="ja-JP" altLang="en-US" sz="1000" dirty="0">
                <a:ln w="12700">
                  <a:solidFill>
                    <a:schemeClr val="tx1"/>
                  </a:solidFill>
                </a:ln>
                <a:solidFill>
                  <a:schemeClr val="bg1"/>
                </a:solidFill>
                <a:latin typeface="+mn-ea"/>
              </a:rPr>
              <a:t>　　千姫</a:t>
            </a:r>
            <a:r>
              <a:rPr kumimoji="1" lang="ja-JP" altLang="en-US" sz="1000" dirty="0" err="1">
                <a:ln w="12700">
                  <a:solidFill>
                    <a:schemeClr val="tx1"/>
                  </a:solidFill>
                </a:ln>
                <a:solidFill>
                  <a:schemeClr val="bg1"/>
                </a:solidFill>
                <a:latin typeface="+mn-ea"/>
              </a:rPr>
              <a:t>ちゃま</a:t>
            </a:r>
            <a:endParaRPr kumimoji="1" lang="ja-JP" altLang="en-US" sz="1000" dirty="0">
              <a:ln w="12700">
                <a:solidFill>
                  <a:schemeClr val="tx1"/>
                </a:solidFill>
              </a:ln>
              <a:solidFill>
                <a:schemeClr val="bg1"/>
              </a:solidFill>
              <a:latin typeface="+mn-ea"/>
            </a:endParaRPr>
          </a:p>
        </p:txBody>
      </p:sp>
      <p:sp>
        <p:nvSpPr>
          <p:cNvPr id="9" name="テキスト プレースホルダー 2">
            <a:extLst>
              <a:ext uri="{FF2B5EF4-FFF2-40B4-BE49-F238E27FC236}">
                <a16:creationId xmlns:a16="http://schemas.microsoft.com/office/drawing/2014/main" id="{9FBB2AD7-7CBB-4991-852A-A25501B875DB}"/>
              </a:ext>
            </a:extLst>
          </p:cNvPr>
          <p:cNvSpPr txBox="1">
            <a:spLocks/>
          </p:cNvSpPr>
          <p:nvPr/>
        </p:nvSpPr>
        <p:spPr>
          <a:xfrm>
            <a:off x="467920" y="3118485"/>
            <a:ext cx="5915025" cy="718923"/>
          </a:xfrm>
          <a:prstGeom prst="rect">
            <a:avLst/>
          </a:prstGeom>
        </p:spPr>
        <p:txBody>
          <a:bodyPr vert="horz" lIns="82953" tIns="41476" rIns="82953" bIns="41476"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1984" kern="1200">
                <a:solidFill>
                  <a:schemeClr val="tx1"/>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kumimoji="1" sz="1653" kern="1200">
                <a:solidFill>
                  <a:schemeClr val="tx1">
                    <a:tint val="75000"/>
                  </a:schemeClr>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kumimoji="1" sz="1488" kern="1200">
                <a:solidFill>
                  <a:schemeClr val="tx1">
                    <a:tint val="75000"/>
                  </a:schemeClr>
                </a:solidFill>
                <a:latin typeface="+mn-lt"/>
                <a:ea typeface="+mn-ea"/>
                <a:cs typeface="+mn-cs"/>
              </a:defRPr>
            </a:lvl3pPr>
            <a:lvl4pPr marL="1133902" indent="0" algn="l" defTabSz="755934" rtl="0" eaLnBrk="1" latinLnBrk="0" hangingPunct="1">
              <a:lnSpc>
                <a:spcPct val="90000"/>
              </a:lnSpc>
              <a:spcBef>
                <a:spcPts val="413"/>
              </a:spcBef>
              <a:buFont typeface="Arial" panose="020B0604020202020204" pitchFamily="34" charset="0"/>
              <a:buNone/>
              <a:defRPr kumimoji="1" sz="1323" kern="1200">
                <a:solidFill>
                  <a:schemeClr val="tx1">
                    <a:tint val="75000"/>
                  </a:schemeClr>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kumimoji="1" sz="1323" kern="1200">
                <a:solidFill>
                  <a:schemeClr val="tx1">
                    <a:tint val="75000"/>
                  </a:schemeClr>
                </a:solidFill>
                <a:latin typeface="+mn-lt"/>
                <a:ea typeface="+mn-ea"/>
                <a:cs typeface="+mn-cs"/>
              </a:defRPr>
            </a:lvl5pPr>
            <a:lvl6pPr marL="1889836" indent="0" algn="l" defTabSz="755934" rtl="0" eaLnBrk="1" latinLnBrk="0" hangingPunct="1">
              <a:lnSpc>
                <a:spcPct val="90000"/>
              </a:lnSpc>
              <a:spcBef>
                <a:spcPts val="413"/>
              </a:spcBef>
              <a:buFont typeface="Arial" panose="020B0604020202020204" pitchFamily="34" charset="0"/>
              <a:buNone/>
              <a:defRPr kumimoji="1" sz="1323" kern="1200">
                <a:solidFill>
                  <a:schemeClr val="tx1">
                    <a:tint val="75000"/>
                  </a:schemeClr>
                </a:solidFill>
                <a:latin typeface="+mn-lt"/>
                <a:ea typeface="+mn-ea"/>
                <a:cs typeface="+mn-cs"/>
              </a:defRPr>
            </a:lvl6pPr>
            <a:lvl7pPr marL="2267803" indent="0" algn="l" defTabSz="755934" rtl="0" eaLnBrk="1" latinLnBrk="0" hangingPunct="1">
              <a:lnSpc>
                <a:spcPct val="90000"/>
              </a:lnSpc>
              <a:spcBef>
                <a:spcPts val="413"/>
              </a:spcBef>
              <a:buFont typeface="Arial" panose="020B0604020202020204" pitchFamily="34" charset="0"/>
              <a:buNone/>
              <a:defRPr kumimoji="1" sz="1323" kern="1200">
                <a:solidFill>
                  <a:schemeClr val="tx1">
                    <a:tint val="75000"/>
                  </a:schemeClr>
                </a:solidFill>
                <a:latin typeface="+mn-lt"/>
                <a:ea typeface="+mn-ea"/>
                <a:cs typeface="+mn-cs"/>
              </a:defRPr>
            </a:lvl7pPr>
            <a:lvl8pPr marL="2645771" indent="0" algn="l" defTabSz="755934" rtl="0" eaLnBrk="1" latinLnBrk="0" hangingPunct="1">
              <a:lnSpc>
                <a:spcPct val="90000"/>
              </a:lnSpc>
              <a:spcBef>
                <a:spcPts val="413"/>
              </a:spcBef>
              <a:buFont typeface="Arial" panose="020B0604020202020204" pitchFamily="34" charset="0"/>
              <a:buNone/>
              <a:defRPr kumimoji="1" sz="1323" kern="1200">
                <a:solidFill>
                  <a:schemeClr val="tx1">
                    <a:tint val="75000"/>
                  </a:schemeClr>
                </a:solidFill>
                <a:latin typeface="+mn-lt"/>
                <a:ea typeface="+mn-ea"/>
                <a:cs typeface="+mn-cs"/>
              </a:defRPr>
            </a:lvl8pPr>
            <a:lvl9pPr marL="3023738" indent="0" algn="l" defTabSz="755934" rtl="0" eaLnBrk="1" latinLnBrk="0" hangingPunct="1">
              <a:lnSpc>
                <a:spcPct val="90000"/>
              </a:lnSpc>
              <a:spcBef>
                <a:spcPts val="413"/>
              </a:spcBef>
              <a:buFont typeface="Arial" panose="020B0604020202020204" pitchFamily="34" charset="0"/>
              <a:buNone/>
              <a:defRPr kumimoji="1" sz="1323" kern="1200">
                <a:solidFill>
                  <a:schemeClr val="tx1">
                    <a:tint val="75000"/>
                  </a:schemeClr>
                </a:solidFill>
                <a:latin typeface="+mn-lt"/>
                <a:ea typeface="+mn-ea"/>
                <a:cs typeface="+mn-cs"/>
              </a:defRPr>
            </a:lvl9pPr>
          </a:lstStyle>
          <a:p>
            <a:pPr algn="ctr"/>
            <a:r>
              <a:rPr lang="ja-JP" altLang="en-US" sz="2177" dirty="0">
                <a:ln>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～大好きで住みやすいまちをつくるために～</a:t>
            </a:r>
          </a:p>
        </p:txBody>
      </p:sp>
    </p:spTree>
    <p:extLst>
      <p:ext uri="{BB962C8B-B14F-4D97-AF65-F5344CB8AC3E}">
        <p14:creationId xmlns:p14="http://schemas.microsoft.com/office/powerpoint/2010/main" val="1715472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7A9875D-15A5-492D-93D4-79C85D21A41C}"/>
              </a:ext>
            </a:extLst>
          </p:cNvPr>
          <p:cNvSpPr>
            <a:spLocks noGrp="1"/>
          </p:cNvSpPr>
          <p:nvPr>
            <p:ph type="title"/>
          </p:nvPr>
        </p:nvSpPr>
        <p:spPr>
          <a:xfrm>
            <a:off x="326434" y="452783"/>
            <a:ext cx="6315665" cy="587854"/>
          </a:xfrm>
          <a:solidFill>
            <a:schemeClr val="accent2">
              <a:lumMod val="20000"/>
              <a:lumOff val="80000"/>
              <a:alpha val="66000"/>
            </a:schemeClr>
          </a:solidFill>
          <a:ln w="19050">
            <a:noFill/>
          </a:ln>
        </p:spPr>
        <p:txBody>
          <a:bodyPr>
            <a:noAutofit/>
          </a:bodyPr>
          <a:lstStyle/>
          <a:p>
            <a:pPr>
              <a:lnSpc>
                <a:spcPts val="2722"/>
              </a:lnSpc>
            </a:pPr>
            <a:r>
              <a:rPr lang="ja-JP" altLang="en-US" sz="2268" dirty="0">
                <a:latin typeface="HGS創英角ﾎﾟｯﾌﾟ体" panose="040B0A00000000000000" pitchFamily="50" charset="-128"/>
                <a:ea typeface="HGS創英角ﾎﾟｯﾌﾟ体" panose="040B0A00000000000000" pitchFamily="50" charset="-128"/>
              </a:rPr>
              <a:t>９．</a:t>
            </a:r>
            <a:r>
              <a:rPr lang="ja-JP" altLang="ja-JP" sz="2268" dirty="0">
                <a:latin typeface="HGS創英角ﾎﾟｯﾌﾟ体" panose="040B0A00000000000000" pitchFamily="50" charset="-128"/>
                <a:ea typeface="HGS創英角ﾎﾟｯﾌﾟ体" panose="040B0A00000000000000" pitchFamily="50" charset="-128"/>
              </a:rPr>
              <a:t>市議会</a:t>
            </a:r>
            <a:r>
              <a:rPr lang="ja-JP" altLang="en-US" sz="2268" dirty="0">
                <a:latin typeface="HGS創英角ﾎﾟｯﾌﾟ体" panose="040B0A00000000000000" pitchFamily="50" charset="-128"/>
                <a:ea typeface="HGS創英角ﾎﾟｯﾌﾟ体" panose="040B0A00000000000000" pitchFamily="50" charset="-128"/>
              </a:rPr>
              <a:t>の話し合いを見ることはできる</a:t>
            </a:r>
            <a:r>
              <a:rPr lang="ja-JP" altLang="ja-JP" sz="2268" dirty="0">
                <a:latin typeface="HGS創英角ﾎﾟｯﾌﾟ体" panose="040B0A00000000000000" pitchFamily="50" charset="-128"/>
                <a:ea typeface="HGS創英角ﾎﾟｯﾌﾟ体" panose="040B0A00000000000000" pitchFamily="50" charset="-128"/>
              </a:rPr>
              <a:t>の？</a:t>
            </a:r>
            <a:endParaRPr lang="ja-JP" altLang="en-US" sz="2268" dirty="0">
              <a:latin typeface="HGS創英角ﾎﾟｯﾌﾟ体" panose="040B0A00000000000000" pitchFamily="50" charset="-128"/>
              <a:ea typeface="HGS創英角ﾎﾟｯﾌﾟ体" panose="040B0A00000000000000" pitchFamily="50" charset="-128"/>
            </a:endParaRPr>
          </a:p>
        </p:txBody>
      </p:sp>
      <p:pic>
        <p:nvPicPr>
          <p:cNvPr id="5" name="図 4">
            <a:extLst>
              <a:ext uri="{FF2B5EF4-FFF2-40B4-BE49-F238E27FC236}">
                <a16:creationId xmlns:a16="http://schemas.microsoft.com/office/drawing/2014/main" id="{6D9278DD-6EBA-4857-900D-AD012C19566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1199633"/>
            <a:ext cx="740598" cy="1058987"/>
          </a:xfrm>
          <a:prstGeom prst="rect">
            <a:avLst/>
          </a:prstGeom>
        </p:spPr>
      </p:pic>
      <p:sp>
        <p:nvSpPr>
          <p:cNvPr id="6" name="吹き出し: 角を丸めた四角形 5">
            <a:extLst>
              <a:ext uri="{FF2B5EF4-FFF2-40B4-BE49-F238E27FC236}">
                <a16:creationId xmlns:a16="http://schemas.microsoft.com/office/drawing/2014/main" id="{58CC2E91-650D-4BEA-A726-7D4FDA197B00}"/>
              </a:ext>
            </a:extLst>
          </p:cNvPr>
          <p:cNvSpPr/>
          <p:nvPr/>
        </p:nvSpPr>
        <p:spPr>
          <a:xfrm>
            <a:off x="1428919" y="1199631"/>
            <a:ext cx="4935617" cy="971638"/>
          </a:xfrm>
          <a:prstGeom prst="wedgeRoundRectCallout">
            <a:avLst>
              <a:gd name="adj1" fmla="val -55848"/>
              <a:gd name="adj2" fmla="val -10678"/>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7" name="テキスト ボックス 6">
            <a:extLst>
              <a:ext uri="{FF2B5EF4-FFF2-40B4-BE49-F238E27FC236}">
                <a16:creationId xmlns:a16="http://schemas.microsoft.com/office/drawing/2014/main" id="{57BDB497-EB9A-4C79-AA39-C34493333748}"/>
              </a:ext>
            </a:extLst>
          </p:cNvPr>
          <p:cNvSpPr txBox="1"/>
          <p:nvPr/>
        </p:nvSpPr>
        <p:spPr>
          <a:xfrm>
            <a:off x="1461178" y="1240920"/>
            <a:ext cx="4871098" cy="82509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市議会議員や市長がより</a:t>
            </a:r>
            <a:r>
              <a:rPr lang="ja-JP" altLang="en-US" sz="1270" dirty="0">
                <a:latin typeface="HG丸ｺﾞｼｯｸM-PRO" panose="020F0600000000000000" pitchFamily="50" charset="-128"/>
                <a:ea typeface="HG丸ｺﾞｼｯｸM-PRO" panose="020F0600000000000000" pitchFamily="50" charset="-128"/>
              </a:rPr>
              <a:t>良い</a:t>
            </a:r>
            <a:r>
              <a:rPr lang="ja-JP" altLang="ja-JP" sz="1270" dirty="0">
                <a:latin typeface="HG丸ｺﾞｼｯｸM-PRO" panose="020F0600000000000000" pitchFamily="50" charset="-128"/>
                <a:ea typeface="HG丸ｺﾞｼｯｸM-PRO" panose="020F0600000000000000" pitchFamily="50" charset="-128"/>
              </a:rPr>
              <a:t>常総市を</a:t>
            </a:r>
            <a:r>
              <a:rPr lang="ja-JP" altLang="en-US" sz="1270" dirty="0">
                <a:latin typeface="HG丸ｺﾞｼｯｸM-PRO" panose="020F0600000000000000" pitchFamily="50" charset="-128"/>
                <a:ea typeface="HG丸ｺﾞｼｯｸM-PRO" panose="020F0600000000000000" pitchFamily="50" charset="-128"/>
              </a:rPr>
              <a:t>つくる</a:t>
            </a:r>
            <a:r>
              <a:rPr lang="ja-JP" altLang="ja-JP" sz="1270" dirty="0">
                <a:latin typeface="HG丸ｺﾞｼｯｸM-PRO" panose="020F0600000000000000" pitchFamily="50" charset="-128"/>
                <a:ea typeface="HG丸ｺﾞｼｯｸM-PRO" panose="020F0600000000000000" pitchFamily="50" charset="-128"/>
              </a:rPr>
              <a:t>ため，市民の暮らしがより豊かになるように，真剣に話し合っている会議はとても迫力があるよ。実際に見ることができるか調べてみよう。</a:t>
            </a:r>
            <a:endParaRPr lang="ja-JP" altLang="ja-JP" sz="1500" dirty="0">
              <a:latin typeface="HG丸ｺﾞｼｯｸM-PRO" panose="020F0600000000000000" pitchFamily="50" charset="-128"/>
              <a:ea typeface="HG丸ｺﾞｼｯｸM-PRO" panose="020F0600000000000000" pitchFamily="50" charset="-128"/>
            </a:endParaRPr>
          </a:p>
        </p:txBody>
      </p:sp>
      <p:pic>
        <p:nvPicPr>
          <p:cNvPr id="9" name="図 8">
            <a:extLst>
              <a:ext uri="{FF2B5EF4-FFF2-40B4-BE49-F238E27FC236}">
                <a16:creationId xmlns:a16="http://schemas.microsoft.com/office/drawing/2014/main" id="{F288529C-9512-4BBB-B777-49A0B3985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35" y="2379510"/>
            <a:ext cx="6205124" cy="1985202"/>
          </a:xfrm>
          <a:prstGeom prst="rect">
            <a:avLst/>
          </a:prstGeom>
        </p:spPr>
      </p:pic>
      <p:sp>
        <p:nvSpPr>
          <p:cNvPr id="10" name="タイトル 1">
            <a:extLst>
              <a:ext uri="{FF2B5EF4-FFF2-40B4-BE49-F238E27FC236}">
                <a16:creationId xmlns:a16="http://schemas.microsoft.com/office/drawing/2014/main" id="{4B820E33-276A-4EBA-8089-20D8BAC18BDD}"/>
              </a:ext>
            </a:extLst>
          </p:cNvPr>
          <p:cNvSpPr txBox="1">
            <a:spLocks/>
          </p:cNvSpPr>
          <p:nvPr/>
        </p:nvSpPr>
        <p:spPr>
          <a:xfrm rot="20097405">
            <a:off x="358053" y="2598313"/>
            <a:ext cx="1095663" cy="278599"/>
          </a:xfrm>
          <a:prstGeom prst="rect">
            <a:avLst/>
          </a:prstGeom>
        </p:spPr>
        <p:txBody>
          <a:bodyPr spcFirstLastPara="1" vert="horz" lIns="82953" tIns="41476" rIns="82953" bIns="41476" numCol="1" rtlCol="0" anchor="ctr">
            <a:prstTxWarp prst="textArchUp">
              <a:avLst/>
            </a:prstTxWarp>
            <a:normAutofit fontScale="32500" lnSpcReduction="20000"/>
          </a:bodyPr>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algn="ctr"/>
            <a:r>
              <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ＰＯＩＮＴ</a:t>
            </a:r>
            <a:r>
              <a:rPr lang="en-US" altLang="ja-JP"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a:t>
            </a:r>
            <a:endPar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1" name="テキスト ボックス 10">
            <a:extLst>
              <a:ext uri="{FF2B5EF4-FFF2-40B4-BE49-F238E27FC236}">
                <a16:creationId xmlns:a16="http://schemas.microsoft.com/office/drawing/2014/main" id="{661D1321-82AD-4D90-BAC3-C3034A9C6A1B}"/>
              </a:ext>
            </a:extLst>
          </p:cNvPr>
          <p:cNvSpPr txBox="1"/>
          <p:nvPr/>
        </p:nvSpPr>
        <p:spPr>
          <a:xfrm>
            <a:off x="607545" y="2618150"/>
            <a:ext cx="5756993" cy="1380827"/>
          </a:xfrm>
          <a:prstGeom prst="rect">
            <a:avLst/>
          </a:prstGeom>
          <a:noFill/>
        </p:spPr>
        <p:txBody>
          <a:bodyPr wrap="square" rtlCol="0">
            <a:spAutoFit/>
          </a:bodyPr>
          <a:lstStyle/>
          <a:p>
            <a:pPr>
              <a:lnSpc>
                <a:spcPct val="150000"/>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市議会で本会議や委員会が開かれているときは，いつでも</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，誰</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でも見ることができます。市議会の会議を</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そ</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の場所で</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見る</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ことを『</a:t>
            </a:r>
            <a:r>
              <a:rPr lang="ja-JP" altLang="ja-JP"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傍聴</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（ぼうちょう）</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』と</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言い</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ます。傍聴にはルールがあるので，傍聴するときはルールを</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きちんと</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守って傍聴しましょう。</a:t>
            </a:r>
          </a:p>
        </p:txBody>
      </p:sp>
      <p:sp>
        <p:nvSpPr>
          <p:cNvPr id="13" name="吹き出し: 角を丸めた四角形 12">
            <a:extLst>
              <a:ext uri="{FF2B5EF4-FFF2-40B4-BE49-F238E27FC236}">
                <a16:creationId xmlns:a16="http://schemas.microsoft.com/office/drawing/2014/main" id="{484E3F33-201B-427D-936F-75FDE418331E}"/>
              </a:ext>
            </a:extLst>
          </p:cNvPr>
          <p:cNvSpPr/>
          <p:nvPr/>
        </p:nvSpPr>
        <p:spPr>
          <a:xfrm>
            <a:off x="1461180" y="4523706"/>
            <a:ext cx="4935617" cy="1217980"/>
          </a:xfrm>
          <a:prstGeom prst="wedgeRoundRectCallout">
            <a:avLst>
              <a:gd name="adj1" fmla="val -55375"/>
              <a:gd name="adj2" fmla="val -29201"/>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4" name="テキスト ボックス 13">
            <a:extLst>
              <a:ext uri="{FF2B5EF4-FFF2-40B4-BE49-F238E27FC236}">
                <a16:creationId xmlns:a16="http://schemas.microsoft.com/office/drawing/2014/main" id="{682D7BAB-A9A6-42BC-8A0A-B96DB92D39E9}"/>
              </a:ext>
            </a:extLst>
          </p:cNvPr>
          <p:cNvSpPr txBox="1"/>
          <p:nvPr/>
        </p:nvSpPr>
        <p:spPr>
          <a:xfrm>
            <a:off x="1496228" y="4562123"/>
            <a:ext cx="4871098" cy="108157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常総市のホームページからは，本会議の中継映像や過去の本会議を見ることもできます。そのほかに，市議会の活動をお知らせする広報誌を定期的に作り市民に配っています。市民のために頑張っている市議会の活動をぜひ見てください！</a:t>
            </a:r>
            <a:endParaRPr lang="ja-JP" altLang="ja-JP" sz="1500" dirty="0">
              <a:latin typeface="HG丸ｺﾞｼｯｸM-PRO" panose="020F0600000000000000" pitchFamily="50" charset="-128"/>
              <a:ea typeface="HG丸ｺﾞｼｯｸM-PRO" panose="020F0600000000000000" pitchFamily="50" charset="-128"/>
            </a:endParaRPr>
          </a:p>
        </p:txBody>
      </p:sp>
      <p:pic>
        <p:nvPicPr>
          <p:cNvPr id="16" name="図 15">
            <a:extLst>
              <a:ext uri="{FF2B5EF4-FFF2-40B4-BE49-F238E27FC236}">
                <a16:creationId xmlns:a16="http://schemas.microsoft.com/office/drawing/2014/main" id="{B759C6C4-9EC9-4B48-ACEC-1E6EA162E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54" y="6416744"/>
            <a:ext cx="2159607" cy="422814"/>
          </a:xfrm>
          <a:prstGeom prst="rect">
            <a:avLst/>
          </a:prstGeom>
        </p:spPr>
      </p:pic>
      <p:sp>
        <p:nvSpPr>
          <p:cNvPr id="19" name="テキスト ボックス 18">
            <a:extLst>
              <a:ext uri="{FF2B5EF4-FFF2-40B4-BE49-F238E27FC236}">
                <a16:creationId xmlns:a16="http://schemas.microsoft.com/office/drawing/2014/main" id="{F7A399D9-AD01-4E10-B0C4-6E263DAA5518}"/>
              </a:ext>
            </a:extLst>
          </p:cNvPr>
          <p:cNvSpPr txBox="1"/>
          <p:nvPr/>
        </p:nvSpPr>
        <p:spPr>
          <a:xfrm>
            <a:off x="421854" y="6811675"/>
            <a:ext cx="5878123" cy="287771"/>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本会議の生中継や過去の議会の映像をいつでも見ることができます。　　　　</a:t>
            </a:r>
          </a:p>
        </p:txBody>
      </p:sp>
      <p:pic>
        <p:nvPicPr>
          <p:cNvPr id="22" name="図 21">
            <a:extLst>
              <a:ext uri="{FF2B5EF4-FFF2-40B4-BE49-F238E27FC236}">
                <a16:creationId xmlns:a16="http://schemas.microsoft.com/office/drawing/2014/main" id="{A37E988D-041E-4F07-960F-B9457B780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377" y="6061780"/>
            <a:ext cx="791600" cy="791600"/>
          </a:xfrm>
          <a:prstGeom prst="rect">
            <a:avLst/>
          </a:prstGeom>
        </p:spPr>
      </p:pic>
      <p:pic>
        <p:nvPicPr>
          <p:cNvPr id="24" name="図 23">
            <a:extLst>
              <a:ext uri="{FF2B5EF4-FFF2-40B4-BE49-F238E27FC236}">
                <a16:creationId xmlns:a16="http://schemas.microsoft.com/office/drawing/2014/main" id="{8DD81E16-7700-40FD-915A-DA1694935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377" y="8421201"/>
            <a:ext cx="791600" cy="791600"/>
          </a:xfrm>
          <a:prstGeom prst="rect">
            <a:avLst/>
          </a:prstGeom>
        </p:spPr>
      </p:pic>
      <p:pic>
        <p:nvPicPr>
          <p:cNvPr id="21" name="図 20">
            <a:extLst>
              <a:ext uri="{FF2B5EF4-FFF2-40B4-BE49-F238E27FC236}">
                <a16:creationId xmlns:a16="http://schemas.microsoft.com/office/drawing/2014/main" id="{954F890C-36DF-4CC2-AA5B-A7E0C201B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083" y="4561802"/>
            <a:ext cx="949302" cy="945054"/>
          </a:xfrm>
          <a:prstGeom prst="rect">
            <a:avLst/>
          </a:prstGeom>
        </p:spPr>
      </p:pic>
      <p:sp>
        <p:nvSpPr>
          <p:cNvPr id="23" name="テキスト ボックス 22">
            <a:extLst>
              <a:ext uri="{FF2B5EF4-FFF2-40B4-BE49-F238E27FC236}">
                <a16:creationId xmlns:a16="http://schemas.microsoft.com/office/drawing/2014/main" id="{27EBD717-06DD-44B8-9FB8-55C5F871BA57}"/>
              </a:ext>
            </a:extLst>
          </p:cNvPr>
          <p:cNvSpPr txBox="1"/>
          <p:nvPr/>
        </p:nvSpPr>
        <p:spPr>
          <a:xfrm>
            <a:off x="266671" y="5495465"/>
            <a:ext cx="854932" cy="246221"/>
          </a:xfrm>
          <a:prstGeom prst="rect">
            <a:avLst/>
          </a:prstGeom>
          <a:noFill/>
        </p:spPr>
        <p:txBody>
          <a:bodyPr wrap="square" rtlCol="0">
            <a:spAutoFit/>
          </a:bodyPr>
          <a:lstStyle/>
          <a:p>
            <a:pPr algn="ctr"/>
            <a:r>
              <a:rPr kumimoji="1" lang="ja-JP" altLang="en-US" sz="1000" dirty="0"/>
              <a:t>市議会議員</a:t>
            </a:r>
          </a:p>
        </p:txBody>
      </p:sp>
      <p:sp>
        <p:nvSpPr>
          <p:cNvPr id="29" name="スクロール: 横 28">
            <a:extLst>
              <a:ext uri="{FF2B5EF4-FFF2-40B4-BE49-F238E27FC236}">
                <a16:creationId xmlns:a16="http://schemas.microsoft.com/office/drawing/2014/main" id="{CF49AF07-037D-47E7-8010-1F0A95693854}"/>
              </a:ext>
            </a:extLst>
          </p:cNvPr>
          <p:cNvSpPr/>
          <p:nvPr/>
        </p:nvSpPr>
        <p:spPr>
          <a:xfrm>
            <a:off x="326434" y="5866688"/>
            <a:ext cx="2477108" cy="617351"/>
          </a:xfrm>
          <a:prstGeom prst="horizontalScroll">
            <a:avLst>
              <a:gd name="adj" fmla="val 18960"/>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E01B429C-9147-4F3C-BA4A-9B9A2603C160}"/>
              </a:ext>
            </a:extLst>
          </p:cNvPr>
          <p:cNvSpPr txBox="1"/>
          <p:nvPr/>
        </p:nvSpPr>
        <p:spPr>
          <a:xfrm>
            <a:off x="473021" y="5995930"/>
            <a:ext cx="2330521" cy="312137"/>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議会の本会議（動画）を見る</a:t>
            </a:r>
            <a:endParaRPr lang="ja-JP" altLang="ja-JP" sz="1500" dirty="0">
              <a:latin typeface="HG丸ｺﾞｼｯｸM-PRO" panose="020F0600000000000000" pitchFamily="50" charset="-128"/>
              <a:ea typeface="HG丸ｺﾞｼｯｸM-PRO" panose="020F0600000000000000" pitchFamily="50" charset="-128"/>
            </a:endParaRPr>
          </a:p>
        </p:txBody>
      </p:sp>
      <p:sp>
        <p:nvSpPr>
          <p:cNvPr id="31" name="テキスト ボックス 30">
            <a:extLst>
              <a:ext uri="{FF2B5EF4-FFF2-40B4-BE49-F238E27FC236}">
                <a16:creationId xmlns:a16="http://schemas.microsoft.com/office/drawing/2014/main" id="{64FF619D-756D-4C7A-B2A7-E5374E75766A}"/>
              </a:ext>
            </a:extLst>
          </p:cNvPr>
          <p:cNvSpPr txBox="1"/>
          <p:nvPr/>
        </p:nvSpPr>
        <p:spPr>
          <a:xfrm>
            <a:off x="2628460" y="6551787"/>
            <a:ext cx="2704834" cy="287771"/>
          </a:xfrm>
          <a:prstGeom prst="rect">
            <a:avLst/>
          </a:prstGeom>
          <a:noFill/>
        </p:spPr>
        <p:txBody>
          <a:bodyPr wrap="square" rtlCol="0">
            <a:spAutoFit/>
          </a:bodyPr>
          <a:lstStyle/>
          <a:p>
            <a:r>
              <a:rPr kumimoji="1" lang="en-US" altLang="ja-JP" sz="1000" dirty="0">
                <a:latin typeface="HG丸ｺﾞｼｯｸM-PRO" panose="020F0600000000000000" pitchFamily="50" charset="-128"/>
                <a:ea typeface="HG丸ｺﾞｼｯｸM-PRO" panose="020F0600000000000000" pitchFamily="50" charset="-128"/>
              </a:rPr>
              <a:t>https://www.joso-city.stream.jfit.co.jp/</a:t>
            </a:r>
            <a:r>
              <a:rPr kumimoji="1" lang="ja-JP" altLang="en-US" sz="1270" dirty="0">
                <a:latin typeface="HG丸ｺﾞｼｯｸM-PRO" panose="020F0600000000000000" pitchFamily="50" charset="-128"/>
                <a:ea typeface="HG丸ｺﾞｼｯｸM-PRO" panose="020F0600000000000000" pitchFamily="50" charset="-128"/>
              </a:rPr>
              <a:t>　　　　</a:t>
            </a:r>
          </a:p>
        </p:txBody>
      </p:sp>
      <p:sp>
        <p:nvSpPr>
          <p:cNvPr id="32" name="スクロール: 横 31">
            <a:extLst>
              <a:ext uri="{FF2B5EF4-FFF2-40B4-BE49-F238E27FC236}">
                <a16:creationId xmlns:a16="http://schemas.microsoft.com/office/drawing/2014/main" id="{1082E641-EE8F-4984-B012-687B2AA5A37E}"/>
              </a:ext>
            </a:extLst>
          </p:cNvPr>
          <p:cNvSpPr/>
          <p:nvPr/>
        </p:nvSpPr>
        <p:spPr>
          <a:xfrm>
            <a:off x="326434" y="7124713"/>
            <a:ext cx="2477108" cy="589814"/>
          </a:xfrm>
          <a:prstGeom prst="horizontalScroll">
            <a:avLst>
              <a:gd name="adj" fmla="val 1896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02A679D4-4EEA-4004-BB2C-7ECEAA795E9E}"/>
              </a:ext>
            </a:extLst>
          </p:cNvPr>
          <p:cNvSpPr txBox="1"/>
          <p:nvPr/>
        </p:nvSpPr>
        <p:spPr>
          <a:xfrm>
            <a:off x="473021" y="7243662"/>
            <a:ext cx="1730966" cy="312137"/>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議会の会議録を読む</a:t>
            </a:r>
            <a:endParaRPr lang="ja-JP" altLang="ja-JP" sz="1500" dirty="0">
              <a:latin typeface="HG丸ｺﾞｼｯｸM-PRO" panose="020F0600000000000000" pitchFamily="50" charset="-128"/>
              <a:ea typeface="HG丸ｺﾞｼｯｸM-PRO" panose="020F0600000000000000" pitchFamily="50" charset="-128"/>
            </a:endParaRPr>
          </a:p>
        </p:txBody>
      </p:sp>
      <p:pic>
        <p:nvPicPr>
          <p:cNvPr id="34" name="図 33">
            <a:extLst>
              <a:ext uri="{FF2B5EF4-FFF2-40B4-BE49-F238E27FC236}">
                <a16:creationId xmlns:a16="http://schemas.microsoft.com/office/drawing/2014/main" id="{C10EF44A-04AF-45EB-9003-BA4B0A0A67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264658" y="5851125"/>
            <a:ext cx="803706" cy="716205"/>
          </a:xfrm>
          <a:prstGeom prst="rect">
            <a:avLst/>
          </a:prstGeom>
        </p:spPr>
      </p:pic>
      <p:sp>
        <p:nvSpPr>
          <p:cNvPr id="35" name="テキスト ボックス 34">
            <a:extLst>
              <a:ext uri="{FF2B5EF4-FFF2-40B4-BE49-F238E27FC236}">
                <a16:creationId xmlns:a16="http://schemas.microsoft.com/office/drawing/2014/main" id="{9A1CBB7C-41D1-4A50-9A9B-15E387CF4D9E}"/>
              </a:ext>
            </a:extLst>
          </p:cNvPr>
          <p:cNvSpPr txBox="1"/>
          <p:nvPr/>
        </p:nvSpPr>
        <p:spPr>
          <a:xfrm>
            <a:off x="473021" y="8004770"/>
            <a:ext cx="5826956" cy="287771"/>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本会議や特別委員会の会議録を読むことができます。　　　</a:t>
            </a:r>
          </a:p>
        </p:txBody>
      </p:sp>
      <p:sp>
        <p:nvSpPr>
          <p:cNvPr id="36" name="スクロール: 横 35">
            <a:extLst>
              <a:ext uri="{FF2B5EF4-FFF2-40B4-BE49-F238E27FC236}">
                <a16:creationId xmlns:a16="http://schemas.microsoft.com/office/drawing/2014/main" id="{5C9AC64C-E76D-4DF0-BED8-2E4434AE6EDD}"/>
              </a:ext>
            </a:extLst>
          </p:cNvPr>
          <p:cNvSpPr/>
          <p:nvPr/>
        </p:nvSpPr>
        <p:spPr>
          <a:xfrm>
            <a:off x="310138" y="8273635"/>
            <a:ext cx="2493404" cy="589814"/>
          </a:xfrm>
          <a:prstGeom prst="horizontalScroll">
            <a:avLst>
              <a:gd name="adj" fmla="val 1896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D3A2F6FC-B286-4CEB-B783-1E037783B974}"/>
              </a:ext>
            </a:extLst>
          </p:cNvPr>
          <p:cNvSpPr txBox="1"/>
          <p:nvPr/>
        </p:nvSpPr>
        <p:spPr>
          <a:xfrm>
            <a:off x="481858" y="8407726"/>
            <a:ext cx="2321684" cy="312137"/>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議会だより（広報誌）を読む</a:t>
            </a:r>
            <a:endParaRPr lang="ja-JP" altLang="ja-JP" sz="1500" dirty="0">
              <a:latin typeface="HG丸ｺﾞｼｯｸM-PRO" panose="020F0600000000000000" pitchFamily="50" charset="-128"/>
              <a:ea typeface="HG丸ｺﾞｼｯｸM-PRO" panose="020F0600000000000000" pitchFamily="50" charset="-128"/>
            </a:endParaRPr>
          </a:p>
        </p:txBody>
      </p:sp>
      <p:sp>
        <p:nvSpPr>
          <p:cNvPr id="38" name="テキスト ボックス 37">
            <a:extLst>
              <a:ext uri="{FF2B5EF4-FFF2-40B4-BE49-F238E27FC236}">
                <a16:creationId xmlns:a16="http://schemas.microsoft.com/office/drawing/2014/main" id="{EC63E9AD-0EA6-4B9B-A8ED-3E26BEAF0521}"/>
              </a:ext>
            </a:extLst>
          </p:cNvPr>
          <p:cNvSpPr txBox="1"/>
          <p:nvPr/>
        </p:nvSpPr>
        <p:spPr>
          <a:xfrm>
            <a:off x="2356958" y="7748459"/>
            <a:ext cx="3438940" cy="246221"/>
          </a:xfrm>
          <a:prstGeom prst="rect">
            <a:avLst/>
          </a:prstGeom>
          <a:noFill/>
        </p:spPr>
        <p:txBody>
          <a:bodyPr wrap="square" rtlCol="0">
            <a:spAutoFit/>
          </a:bodyPr>
          <a:lstStyle/>
          <a:p>
            <a:r>
              <a:rPr lang="en-US" altLang="ja-JP" sz="1000" dirty="0">
                <a:latin typeface="HG丸ｺﾞｼｯｸM-PRO" panose="020F0600000000000000" pitchFamily="50" charset="-128"/>
                <a:ea typeface="HG丸ｺﾞｼｯｸM-PRO" panose="020F0600000000000000" pitchFamily="50" charset="-128"/>
              </a:rPr>
              <a:t>https://www.city.joso.ibaraki.dbsr.jp/index.php/</a:t>
            </a:r>
            <a:r>
              <a:rPr kumimoji="1" lang="ja-JP" altLang="en-US" sz="1000" dirty="0">
                <a:latin typeface="HG丸ｺﾞｼｯｸM-PRO" panose="020F0600000000000000" pitchFamily="50" charset="-128"/>
                <a:ea typeface="HG丸ｺﾞｼｯｸM-PRO" panose="020F0600000000000000" pitchFamily="50" charset="-128"/>
              </a:rPr>
              <a:t>　　　　</a:t>
            </a:r>
          </a:p>
        </p:txBody>
      </p:sp>
      <p:pic>
        <p:nvPicPr>
          <p:cNvPr id="15" name="図 14">
            <a:extLst>
              <a:ext uri="{FF2B5EF4-FFF2-40B4-BE49-F238E27FC236}">
                <a16:creationId xmlns:a16="http://schemas.microsoft.com/office/drawing/2014/main" id="{CAC23BC6-85C0-4C93-A437-B44782248C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021" y="7665676"/>
            <a:ext cx="1798233" cy="422814"/>
          </a:xfrm>
          <a:prstGeom prst="rect">
            <a:avLst/>
          </a:prstGeom>
        </p:spPr>
      </p:pic>
      <p:pic>
        <p:nvPicPr>
          <p:cNvPr id="39" name="図 38">
            <a:extLst>
              <a:ext uri="{FF2B5EF4-FFF2-40B4-BE49-F238E27FC236}">
                <a16:creationId xmlns:a16="http://schemas.microsoft.com/office/drawing/2014/main" id="{C5CC72BD-0AC2-465A-A66F-4DE8BD1155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8377" y="7235437"/>
            <a:ext cx="803707" cy="803707"/>
          </a:xfrm>
          <a:prstGeom prst="rect">
            <a:avLst/>
          </a:prstGeom>
        </p:spPr>
      </p:pic>
      <p:pic>
        <p:nvPicPr>
          <p:cNvPr id="40" name="図 39">
            <a:extLst>
              <a:ext uri="{FF2B5EF4-FFF2-40B4-BE49-F238E27FC236}">
                <a16:creationId xmlns:a16="http://schemas.microsoft.com/office/drawing/2014/main" id="{F30A0FA3-EB2E-4A20-BB49-D5F6A1F8EB63}"/>
              </a:ext>
            </a:extLst>
          </p:cNvPr>
          <p:cNvPicPr>
            <a:picLocks noChangeAspect="1"/>
          </p:cNvPicPr>
          <p:nvPr/>
        </p:nvPicPr>
        <p:blipFill>
          <a:blip r:embed="rId11"/>
          <a:stretch>
            <a:fillRect/>
          </a:stretch>
        </p:blipFill>
        <p:spPr>
          <a:xfrm>
            <a:off x="471556" y="8822620"/>
            <a:ext cx="1300094" cy="405845"/>
          </a:xfrm>
          <a:prstGeom prst="rect">
            <a:avLst/>
          </a:prstGeom>
        </p:spPr>
      </p:pic>
      <p:sp>
        <p:nvSpPr>
          <p:cNvPr id="41" name="テキスト ボックス 40">
            <a:extLst>
              <a:ext uri="{FF2B5EF4-FFF2-40B4-BE49-F238E27FC236}">
                <a16:creationId xmlns:a16="http://schemas.microsoft.com/office/drawing/2014/main" id="{AD77AB48-B9A8-4C1C-972B-ADEA2EBD8D4B}"/>
              </a:ext>
            </a:extLst>
          </p:cNvPr>
          <p:cNvSpPr txBox="1"/>
          <p:nvPr/>
        </p:nvSpPr>
        <p:spPr>
          <a:xfrm>
            <a:off x="1894354" y="8844007"/>
            <a:ext cx="3438940" cy="400110"/>
          </a:xfrm>
          <a:prstGeom prst="rect">
            <a:avLst/>
          </a:prstGeom>
          <a:noFill/>
        </p:spPr>
        <p:txBody>
          <a:bodyPr wrap="square" rtlCol="0">
            <a:spAutoFit/>
          </a:bodyPr>
          <a:lstStyle/>
          <a:p>
            <a:r>
              <a:rPr lang="en-US" altLang="ja-JP" sz="1000" dirty="0">
                <a:latin typeface="HG丸ｺﾞｼｯｸM-PRO" panose="020F0600000000000000" pitchFamily="50" charset="-128"/>
                <a:ea typeface="HG丸ｺﾞｼｯｸM-PRO" panose="020F0600000000000000" pitchFamily="50" charset="-128"/>
              </a:rPr>
              <a:t>https://www.city.joso.lg.jp/kurashi_gyousei/shisei/gikai/shigikai_tayori/</a:t>
            </a:r>
          </a:p>
        </p:txBody>
      </p:sp>
      <p:sp>
        <p:nvSpPr>
          <p:cNvPr id="42" name="テキスト ボックス 41">
            <a:extLst>
              <a:ext uri="{FF2B5EF4-FFF2-40B4-BE49-F238E27FC236}">
                <a16:creationId xmlns:a16="http://schemas.microsoft.com/office/drawing/2014/main" id="{FC161795-B718-4A82-9CE2-D6AB95C607A4}"/>
              </a:ext>
            </a:extLst>
          </p:cNvPr>
          <p:cNvSpPr txBox="1"/>
          <p:nvPr/>
        </p:nvSpPr>
        <p:spPr>
          <a:xfrm>
            <a:off x="471556" y="9259769"/>
            <a:ext cx="5826956" cy="483209"/>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議会だより「かけはし」を年に４回（２月・５月・８月・１１月）発行しています。</a:t>
            </a:r>
          </a:p>
        </p:txBody>
      </p:sp>
    </p:spTree>
    <p:extLst>
      <p:ext uri="{BB962C8B-B14F-4D97-AF65-F5344CB8AC3E}">
        <p14:creationId xmlns:p14="http://schemas.microsoft.com/office/powerpoint/2010/main" val="53793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005BCF4-4597-4457-92DE-AF69182289C6}"/>
              </a:ext>
            </a:extLst>
          </p:cNvPr>
          <p:cNvSpPr>
            <a:spLocks noGrp="1"/>
          </p:cNvSpPr>
          <p:nvPr>
            <p:ph type="title"/>
          </p:nvPr>
        </p:nvSpPr>
        <p:spPr>
          <a:xfrm>
            <a:off x="326434" y="452782"/>
            <a:ext cx="6306795" cy="721221"/>
          </a:xfrm>
          <a:solidFill>
            <a:schemeClr val="accent2">
              <a:lumMod val="20000"/>
              <a:lumOff val="80000"/>
              <a:alpha val="66000"/>
            </a:schemeClr>
          </a:solidFill>
          <a:ln w="19050">
            <a:noFill/>
          </a:ln>
        </p:spPr>
        <p:txBody>
          <a:bodyPr>
            <a:noAutofit/>
          </a:bodyPr>
          <a:lstStyle/>
          <a:p>
            <a:pPr>
              <a:lnSpc>
                <a:spcPts val="2722"/>
              </a:lnSpc>
            </a:pPr>
            <a:r>
              <a:rPr lang="en-US" altLang="ja-JP" sz="2268" dirty="0">
                <a:latin typeface="HGS創英角ﾎﾟｯﾌﾟ体" panose="040B0A00000000000000" pitchFamily="50" charset="-128"/>
                <a:ea typeface="HGS創英角ﾎﾟｯﾌﾟ体" panose="040B0A00000000000000" pitchFamily="50" charset="-128"/>
              </a:rPr>
              <a:t>10</a:t>
            </a:r>
            <a:r>
              <a:rPr lang="ja-JP" altLang="en-US" sz="2268" dirty="0" err="1">
                <a:latin typeface="HGS創英角ﾎﾟｯﾌﾟ体" panose="040B0A00000000000000" pitchFamily="50" charset="-128"/>
                <a:ea typeface="HGS創英角ﾎﾟｯﾌﾟ体" panose="040B0A00000000000000" pitchFamily="50" charset="-128"/>
              </a:rPr>
              <a:t>．</a:t>
            </a:r>
            <a:r>
              <a:rPr lang="ja-JP" altLang="ja-JP" sz="2268" dirty="0">
                <a:latin typeface="HGS創英角ﾎﾟｯﾌﾟ体" panose="040B0A00000000000000" pitchFamily="50" charset="-128"/>
                <a:ea typeface="HGS創英角ﾎﾟｯﾌﾟ体" panose="040B0A00000000000000" pitchFamily="50" charset="-128"/>
              </a:rPr>
              <a:t>市議会の本会議はいつ，どこでやってる</a:t>
            </a:r>
            <a:br>
              <a:rPr lang="en-US" altLang="ja-JP" sz="2268" dirty="0">
                <a:latin typeface="HGS創英角ﾎﾟｯﾌﾟ体" panose="040B0A00000000000000" pitchFamily="50" charset="-128"/>
                <a:ea typeface="HGS創英角ﾎﾟｯﾌﾟ体" panose="040B0A00000000000000" pitchFamily="50" charset="-128"/>
              </a:rPr>
            </a:br>
            <a:r>
              <a:rPr lang="ja-JP" altLang="en-US" sz="2268" dirty="0">
                <a:latin typeface="HGS創英角ﾎﾟｯﾌﾟ体" panose="040B0A00000000000000" pitchFamily="50" charset="-128"/>
                <a:ea typeface="HGS創英角ﾎﾟｯﾌﾟ体" panose="040B0A00000000000000" pitchFamily="50" charset="-128"/>
              </a:rPr>
              <a:t>　　</a:t>
            </a:r>
            <a:r>
              <a:rPr lang="ja-JP" altLang="ja-JP" sz="2268" dirty="0">
                <a:latin typeface="HGS創英角ﾎﾟｯﾌﾟ体" panose="040B0A00000000000000" pitchFamily="50" charset="-128"/>
                <a:ea typeface="HGS創英角ﾎﾟｯﾌﾟ体" panose="040B0A00000000000000" pitchFamily="50" charset="-128"/>
              </a:rPr>
              <a:t>の？</a:t>
            </a:r>
            <a:endParaRPr lang="ja-JP" altLang="en-US" sz="2268" dirty="0">
              <a:latin typeface="HGS創英角ﾎﾟｯﾌﾟ体" panose="040B0A00000000000000" pitchFamily="50" charset="-128"/>
              <a:ea typeface="HGS創英角ﾎﾟｯﾌﾟ体" panose="040B0A00000000000000" pitchFamily="50" charset="-128"/>
            </a:endParaRPr>
          </a:p>
        </p:txBody>
      </p:sp>
      <p:sp>
        <p:nvSpPr>
          <p:cNvPr id="6" name="吹き出し: 角を丸めた四角形 5">
            <a:extLst>
              <a:ext uri="{FF2B5EF4-FFF2-40B4-BE49-F238E27FC236}">
                <a16:creationId xmlns:a16="http://schemas.microsoft.com/office/drawing/2014/main" id="{1D6024A1-C83B-4E44-AB14-51D37A9476B3}"/>
              </a:ext>
            </a:extLst>
          </p:cNvPr>
          <p:cNvSpPr/>
          <p:nvPr/>
        </p:nvSpPr>
        <p:spPr>
          <a:xfrm>
            <a:off x="1521149" y="1324982"/>
            <a:ext cx="4935617" cy="1104527"/>
          </a:xfrm>
          <a:prstGeom prst="wedgeRoundRectCallout">
            <a:avLst>
              <a:gd name="adj1" fmla="val -55375"/>
              <a:gd name="adj2" fmla="val -29201"/>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7" name="テキスト ボックス 6">
            <a:extLst>
              <a:ext uri="{FF2B5EF4-FFF2-40B4-BE49-F238E27FC236}">
                <a16:creationId xmlns:a16="http://schemas.microsoft.com/office/drawing/2014/main" id="{EE360F7D-022A-406F-AA80-80AF6EE9263A}"/>
              </a:ext>
            </a:extLst>
          </p:cNvPr>
          <p:cNvSpPr txBox="1"/>
          <p:nvPr/>
        </p:nvSpPr>
        <p:spPr>
          <a:xfrm>
            <a:off x="1521147" y="1312280"/>
            <a:ext cx="5010412" cy="108157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常総市では通年会期制</a:t>
            </a:r>
            <a:r>
              <a:rPr lang="en-US" altLang="ja-JP" sz="1270" dirty="0">
                <a:latin typeface="HG丸ｺﾞｼｯｸM-PRO" panose="020F0600000000000000" pitchFamily="50" charset="-128"/>
                <a:ea typeface="HG丸ｺﾞｼｯｸM-PRO" panose="020F0600000000000000" pitchFamily="50" charset="-128"/>
              </a:rPr>
              <a:t>(</a:t>
            </a:r>
            <a:r>
              <a:rPr lang="ja-JP" altLang="en-US" sz="1270" dirty="0">
                <a:latin typeface="HG丸ｺﾞｼｯｸM-PRO" panose="020F0600000000000000" pitchFamily="50" charset="-128"/>
                <a:ea typeface="HG丸ｺﾞｼｯｸM-PRO" panose="020F0600000000000000" pitchFamily="50" charset="-128"/>
              </a:rPr>
              <a:t>１年間</a:t>
            </a:r>
            <a:r>
              <a:rPr lang="en-US" altLang="ja-JP" sz="1270" dirty="0">
                <a:latin typeface="HG丸ｺﾞｼｯｸM-PRO" panose="020F0600000000000000" pitchFamily="50" charset="-128"/>
                <a:ea typeface="HG丸ｺﾞｼｯｸM-PRO" panose="020F0600000000000000" pitchFamily="50" charset="-128"/>
              </a:rPr>
              <a:t>)</a:t>
            </a:r>
            <a:r>
              <a:rPr lang="ja-JP" altLang="ja-JP" sz="1270" dirty="0">
                <a:latin typeface="HG丸ｺﾞｼｯｸM-PRO" panose="020F0600000000000000" pitchFamily="50" charset="-128"/>
                <a:ea typeface="HG丸ｺﾞｼｯｸM-PRO" panose="020F0600000000000000" pitchFamily="50" charset="-128"/>
              </a:rPr>
              <a:t>を取り入れていて，３月，６月，９月，１２月の『</a:t>
            </a:r>
            <a:r>
              <a:rPr lang="ja-JP" altLang="ja-JP" sz="1270" dirty="0">
                <a:solidFill>
                  <a:srgbClr val="FF0000"/>
                </a:solidFill>
                <a:latin typeface="HG丸ｺﾞｼｯｸM-PRO" panose="020F0600000000000000" pitchFamily="50" charset="-128"/>
                <a:ea typeface="HG丸ｺﾞｼｯｸM-PRO" panose="020F0600000000000000" pitchFamily="50" charset="-128"/>
              </a:rPr>
              <a:t>定例会議</a:t>
            </a:r>
            <a:r>
              <a:rPr lang="ja-JP" altLang="ja-JP" sz="1270" dirty="0">
                <a:latin typeface="HG丸ｺﾞｼｯｸM-PRO" panose="020F0600000000000000" pitchFamily="50" charset="-128"/>
                <a:ea typeface="HG丸ｺﾞｼｯｸM-PRO" panose="020F0600000000000000" pitchFamily="50" charset="-128"/>
              </a:rPr>
              <a:t>』をそれぞれ１日から</a:t>
            </a:r>
            <a:r>
              <a:rPr lang="ja-JP" altLang="en-US" sz="1270" dirty="0">
                <a:latin typeface="HG丸ｺﾞｼｯｸM-PRO" panose="020F0600000000000000" pitchFamily="50" charset="-128"/>
                <a:ea typeface="HG丸ｺﾞｼｯｸM-PRO" panose="020F0600000000000000" pitchFamily="50" charset="-128"/>
              </a:rPr>
              <a:t>開会する</a:t>
            </a:r>
            <a:r>
              <a:rPr lang="ja-JP" altLang="ja-JP" sz="1270" dirty="0">
                <a:latin typeface="HG丸ｺﾞｼｯｸM-PRO" panose="020F0600000000000000" pitchFamily="50" charset="-128"/>
                <a:ea typeface="HG丸ｺﾞｼｯｸM-PRO" panose="020F0600000000000000" pitchFamily="50" charset="-128"/>
              </a:rPr>
              <a:t>ことを基本としています。そのほかに，市議会で話し合いが必要な場合に『</a:t>
            </a:r>
            <a:r>
              <a:rPr lang="ja-JP" altLang="ja-JP" sz="1270" dirty="0">
                <a:solidFill>
                  <a:srgbClr val="FF0000"/>
                </a:solidFill>
                <a:latin typeface="HG丸ｺﾞｼｯｸM-PRO" panose="020F0600000000000000" pitchFamily="50" charset="-128"/>
                <a:ea typeface="HG丸ｺﾞｼｯｸM-PRO" panose="020F0600000000000000" pitchFamily="50" charset="-128"/>
              </a:rPr>
              <a:t>随時会議</a:t>
            </a:r>
            <a:r>
              <a:rPr lang="ja-JP" altLang="ja-JP" sz="1270" dirty="0">
                <a:latin typeface="HG丸ｺﾞｼｯｸM-PRO" panose="020F0600000000000000" pitchFamily="50" charset="-128"/>
                <a:ea typeface="HG丸ｺﾞｼｯｸM-PRO" panose="020F0600000000000000" pitchFamily="50" charset="-128"/>
              </a:rPr>
              <a:t>』を開くことがあります。</a:t>
            </a:r>
          </a:p>
        </p:txBody>
      </p:sp>
      <p:pic>
        <p:nvPicPr>
          <p:cNvPr id="11" name="図 10">
            <a:extLst>
              <a:ext uri="{FF2B5EF4-FFF2-40B4-BE49-F238E27FC236}">
                <a16:creationId xmlns:a16="http://schemas.microsoft.com/office/drawing/2014/main" id="{9616FC9A-AD0E-4796-9B72-F42093024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38" y="2547907"/>
            <a:ext cx="6130327" cy="864091"/>
          </a:xfrm>
          <a:prstGeom prst="rect">
            <a:avLst/>
          </a:prstGeom>
        </p:spPr>
      </p:pic>
      <p:sp>
        <p:nvSpPr>
          <p:cNvPr id="12" name="テキスト ボックス 11">
            <a:extLst>
              <a:ext uri="{FF2B5EF4-FFF2-40B4-BE49-F238E27FC236}">
                <a16:creationId xmlns:a16="http://schemas.microsoft.com/office/drawing/2014/main" id="{69413952-0B3D-44B3-8CAF-3C74EB479275}"/>
              </a:ext>
            </a:extLst>
          </p:cNvPr>
          <p:cNvSpPr txBox="1"/>
          <p:nvPr/>
        </p:nvSpPr>
        <p:spPr>
          <a:xfrm>
            <a:off x="483981" y="3527614"/>
            <a:ext cx="4871098" cy="312137"/>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 </a:t>
            </a:r>
            <a:r>
              <a:rPr lang="en-US" altLang="ja-JP" sz="1270" dirty="0">
                <a:latin typeface="HG丸ｺﾞｼｯｸM-PRO" panose="020F0600000000000000" pitchFamily="50" charset="-128"/>
                <a:ea typeface="HG丸ｺﾞｼｯｸM-PRO" panose="020F0600000000000000" pitchFamily="50" charset="-128"/>
              </a:rPr>
              <a:t>1</a:t>
            </a:r>
            <a:r>
              <a:rPr lang="ja-JP" altLang="en-US" sz="1270" dirty="0">
                <a:latin typeface="HG丸ｺﾞｼｯｸM-PRO" panose="020F0600000000000000" pitchFamily="50" charset="-128"/>
                <a:ea typeface="HG丸ｺﾞｼｯｸM-PRO" panose="020F0600000000000000" pitchFamily="50" charset="-128"/>
              </a:rPr>
              <a:t>年間に４回の定例会議を開催します。</a:t>
            </a:r>
            <a:endParaRPr lang="ja-JP" altLang="ja-JP" sz="1270" dirty="0">
              <a:latin typeface="HG丸ｺﾞｼｯｸM-PRO" panose="020F0600000000000000" pitchFamily="50" charset="-128"/>
              <a:ea typeface="HG丸ｺﾞｼｯｸM-PRO" panose="020F0600000000000000" pitchFamily="50" charset="-128"/>
            </a:endParaRPr>
          </a:p>
        </p:txBody>
      </p:sp>
      <p:sp>
        <p:nvSpPr>
          <p:cNvPr id="13" name="正方形/長方形 12">
            <a:extLst>
              <a:ext uri="{FF2B5EF4-FFF2-40B4-BE49-F238E27FC236}">
                <a16:creationId xmlns:a16="http://schemas.microsoft.com/office/drawing/2014/main" id="{6EADB2E2-7862-4680-BE95-07F9606A9090}"/>
              </a:ext>
            </a:extLst>
          </p:cNvPr>
          <p:cNvSpPr/>
          <p:nvPr/>
        </p:nvSpPr>
        <p:spPr>
          <a:xfrm>
            <a:off x="524875" y="3628375"/>
            <a:ext cx="479023" cy="150368"/>
          </a:xfrm>
          <a:prstGeom prst="rect">
            <a:avLst/>
          </a:prstGeom>
          <a:solidFill>
            <a:srgbClr val="FF0000"/>
          </a:solid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4" name="テキスト ボックス 13">
            <a:extLst>
              <a:ext uri="{FF2B5EF4-FFF2-40B4-BE49-F238E27FC236}">
                <a16:creationId xmlns:a16="http://schemas.microsoft.com/office/drawing/2014/main" id="{00286507-9C29-48DA-8FC0-7A6A3C675FAD}"/>
              </a:ext>
            </a:extLst>
          </p:cNvPr>
          <p:cNvSpPr txBox="1"/>
          <p:nvPr/>
        </p:nvSpPr>
        <p:spPr>
          <a:xfrm>
            <a:off x="431483" y="3816334"/>
            <a:ext cx="4871098" cy="312137"/>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 必要となったときに随時会議を開催します。</a:t>
            </a:r>
            <a:endParaRPr lang="ja-JP" altLang="ja-JP" sz="1270" dirty="0">
              <a:latin typeface="HG丸ｺﾞｼｯｸM-PRO" panose="020F0600000000000000" pitchFamily="50" charset="-128"/>
              <a:ea typeface="HG丸ｺﾞｼｯｸM-PRO" panose="020F0600000000000000" pitchFamily="50" charset="-128"/>
            </a:endParaRPr>
          </a:p>
        </p:txBody>
      </p:sp>
      <p:sp>
        <p:nvSpPr>
          <p:cNvPr id="15" name="楕円 14">
            <a:extLst>
              <a:ext uri="{FF2B5EF4-FFF2-40B4-BE49-F238E27FC236}">
                <a16:creationId xmlns:a16="http://schemas.microsoft.com/office/drawing/2014/main" id="{A9C874B5-E175-4C3C-823C-5983AEB5E19B}"/>
              </a:ext>
            </a:extLst>
          </p:cNvPr>
          <p:cNvSpPr/>
          <p:nvPr/>
        </p:nvSpPr>
        <p:spPr>
          <a:xfrm>
            <a:off x="682603" y="3923920"/>
            <a:ext cx="163569" cy="16119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7" name="吹き出し: 角を丸めた四角形 16">
            <a:extLst>
              <a:ext uri="{FF2B5EF4-FFF2-40B4-BE49-F238E27FC236}">
                <a16:creationId xmlns:a16="http://schemas.microsoft.com/office/drawing/2014/main" id="{3A978A93-F576-49FE-8FEF-83F1D461B2A8}"/>
              </a:ext>
            </a:extLst>
          </p:cNvPr>
          <p:cNvSpPr/>
          <p:nvPr/>
        </p:nvSpPr>
        <p:spPr>
          <a:xfrm>
            <a:off x="1521149" y="4310276"/>
            <a:ext cx="4935617" cy="1710412"/>
          </a:xfrm>
          <a:prstGeom prst="wedgeRoundRectCallout">
            <a:avLst>
              <a:gd name="adj1" fmla="val -55375"/>
              <a:gd name="adj2" fmla="val -33418"/>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8" name="テキスト ボックス 17">
            <a:extLst>
              <a:ext uri="{FF2B5EF4-FFF2-40B4-BE49-F238E27FC236}">
                <a16:creationId xmlns:a16="http://schemas.microsoft.com/office/drawing/2014/main" id="{22B75E38-1D7C-46C0-A887-8D20E48152D8}"/>
              </a:ext>
            </a:extLst>
          </p:cNvPr>
          <p:cNvSpPr txBox="1"/>
          <p:nvPr/>
        </p:nvSpPr>
        <p:spPr>
          <a:xfrm>
            <a:off x="1559310" y="4307452"/>
            <a:ext cx="4847170" cy="1594539"/>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本会議は『</a:t>
            </a:r>
            <a:r>
              <a:rPr lang="ja-JP" altLang="en-US" sz="1270" dirty="0">
                <a:solidFill>
                  <a:srgbClr val="FF0000"/>
                </a:solidFill>
                <a:latin typeface="HG丸ｺﾞｼｯｸM-PRO" panose="020F0600000000000000" pitchFamily="50" charset="-128"/>
                <a:ea typeface="HG丸ｺﾞｼｯｸM-PRO" panose="020F0600000000000000" pitchFamily="50" charset="-128"/>
              </a:rPr>
              <a:t>本会議場</a:t>
            </a:r>
            <a:r>
              <a:rPr lang="ja-JP" altLang="ja-JP" sz="1270" dirty="0">
                <a:latin typeface="HG丸ｺﾞｼｯｸM-PRO" panose="020F0600000000000000" pitchFamily="50" charset="-128"/>
                <a:ea typeface="HG丸ｺﾞｼｯｸM-PRO" panose="020F0600000000000000" pitchFamily="50" charset="-128"/>
              </a:rPr>
              <a:t>』で開きます。本会議に参加する人は</a:t>
            </a:r>
            <a:r>
              <a:rPr lang="ja-JP" altLang="en-US" sz="1270" dirty="0">
                <a:latin typeface="HG丸ｺﾞｼｯｸM-PRO" panose="020F0600000000000000" pitchFamily="50" charset="-128"/>
                <a:ea typeface="HG丸ｺﾞｼｯｸM-PRO" panose="020F0600000000000000" pitchFamily="50" charset="-128"/>
              </a:rPr>
              <a:t>，</a:t>
            </a:r>
            <a:r>
              <a:rPr lang="ja-JP" altLang="ja-JP" sz="1270" dirty="0">
                <a:latin typeface="HG丸ｺﾞｼｯｸM-PRO" panose="020F0600000000000000" pitchFamily="50" charset="-128"/>
                <a:ea typeface="HG丸ｺﾞｼｯｸM-PRO" panose="020F0600000000000000" pitchFamily="50" charset="-128"/>
              </a:rPr>
              <a:t>市議会議員全員と市長をはじめ，市役所の人</a:t>
            </a:r>
            <a:r>
              <a:rPr lang="ja-JP" altLang="en-US" sz="1270" dirty="0">
                <a:latin typeface="HG丸ｺﾞｼｯｸM-PRO" panose="020F0600000000000000" pitchFamily="50" charset="-128"/>
                <a:ea typeface="HG丸ｺﾞｼｯｸM-PRO" panose="020F0600000000000000" pitchFamily="50" charset="-128"/>
              </a:rPr>
              <a:t>などが</a:t>
            </a:r>
            <a:r>
              <a:rPr lang="ja-JP" altLang="ja-JP" sz="1270" dirty="0">
                <a:latin typeface="HG丸ｺﾞｼｯｸM-PRO" panose="020F0600000000000000" pitchFamily="50" charset="-128"/>
                <a:ea typeface="HG丸ｺﾞｼｯｸM-PRO" panose="020F0600000000000000" pitchFamily="50" charset="-128"/>
              </a:rPr>
              <a:t>参加します。本会議を傍聴するときには，</a:t>
            </a:r>
            <a:r>
              <a:rPr lang="ja-JP" altLang="ja-JP" sz="1270" dirty="0">
                <a:solidFill>
                  <a:srgbClr val="FF0000"/>
                </a:solidFill>
                <a:latin typeface="HG丸ｺﾞｼｯｸM-PRO" panose="020F0600000000000000" pitchFamily="50" charset="-128"/>
                <a:ea typeface="HG丸ｺﾞｼｯｸM-PRO" panose="020F0600000000000000" pitchFamily="50" charset="-128"/>
              </a:rPr>
              <a:t>傍聴席</a:t>
            </a:r>
            <a:r>
              <a:rPr lang="ja-JP" altLang="ja-JP" sz="1270" dirty="0">
                <a:latin typeface="HG丸ｺﾞｼｯｸM-PRO" panose="020F0600000000000000" pitchFamily="50" charset="-128"/>
                <a:ea typeface="HG丸ｺﾞｼｯｸM-PRO" panose="020F0600000000000000" pitchFamily="50" charset="-128"/>
              </a:rPr>
              <a:t>から</a:t>
            </a:r>
            <a:r>
              <a:rPr lang="ja-JP" altLang="en-US" sz="1270" dirty="0">
                <a:latin typeface="HG丸ｺﾞｼｯｸM-PRO" panose="020F0600000000000000" pitchFamily="50" charset="-128"/>
                <a:ea typeface="HG丸ｺﾞｼｯｸM-PRO" panose="020F0600000000000000" pitchFamily="50" charset="-128"/>
              </a:rPr>
              <a:t>見る</a:t>
            </a:r>
            <a:r>
              <a:rPr lang="ja-JP" altLang="ja-JP" sz="1270" dirty="0">
                <a:latin typeface="HG丸ｺﾞｼｯｸM-PRO" panose="020F0600000000000000" pitchFamily="50" charset="-128"/>
                <a:ea typeface="HG丸ｺﾞｼｯｸM-PRO" panose="020F0600000000000000" pitchFamily="50" charset="-128"/>
              </a:rPr>
              <a:t>ことができます。</a:t>
            </a:r>
            <a:endParaRPr lang="en-US" altLang="ja-JP" sz="1270" dirty="0">
              <a:latin typeface="HG丸ｺﾞｼｯｸM-PRO" panose="020F0600000000000000" pitchFamily="50" charset="-128"/>
              <a:ea typeface="HG丸ｺﾞｼｯｸM-PRO" panose="020F0600000000000000" pitchFamily="50" charset="-128"/>
            </a:endParaRP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常総市をより良い市にしていくために，真剣に話し合っている様子をぜひ本会議場で感じてください！一緒に常総市のことを考えていきましょう！</a:t>
            </a:r>
            <a:endParaRPr lang="ja-JP" altLang="ja-JP" sz="1270" dirty="0">
              <a:latin typeface="HG丸ｺﾞｼｯｸM-PRO" panose="020F0600000000000000" pitchFamily="50" charset="-128"/>
              <a:ea typeface="HG丸ｺﾞｼｯｸM-PRO" panose="020F0600000000000000" pitchFamily="50" charset="-128"/>
            </a:endParaRPr>
          </a:p>
        </p:txBody>
      </p:sp>
      <p:pic>
        <p:nvPicPr>
          <p:cNvPr id="22" name="図 21">
            <a:extLst>
              <a:ext uri="{FF2B5EF4-FFF2-40B4-BE49-F238E27FC236}">
                <a16:creationId xmlns:a16="http://schemas.microsoft.com/office/drawing/2014/main" id="{66AC8150-BB4C-430A-8738-88EBB4782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35" y="6309408"/>
            <a:ext cx="3102565" cy="2068376"/>
          </a:xfrm>
          <a:prstGeom prst="rect">
            <a:avLst/>
          </a:prstGeom>
        </p:spPr>
      </p:pic>
      <p:pic>
        <p:nvPicPr>
          <p:cNvPr id="24" name="図 23">
            <a:extLst>
              <a:ext uri="{FF2B5EF4-FFF2-40B4-BE49-F238E27FC236}">
                <a16:creationId xmlns:a16="http://schemas.microsoft.com/office/drawing/2014/main" id="{4C930A82-97E4-48F7-B64C-77C6729D3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664" y="7254219"/>
            <a:ext cx="3102565" cy="2068377"/>
          </a:xfrm>
          <a:prstGeom prst="rect">
            <a:avLst/>
          </a:prstGeom>
        </p:spPr>
      </p:pic>
      <p:sp>
        <p:nvSpPr>
          <p:cNvPr id="25" name="テキスト ボックス 24">
            <a:extLst>
              <a:ext uri="{FF2B5EF4-FFF2-40B4-BE49-F238E27FC236}">
                <a16:creationId xmlns:a16="http://schemas.microsoft.com/office/drawing/2014/main" id="{278E6EAA-6B2C-4A0F-85CA-A801580C0EEF}"/>
              </a:ext>
            </a:extLst>
          </p:cNvPr>
          <p:cNvSpPr txBox="1"/>
          <p:nvPr/>
        </p:nvSpPr>
        <p:spPr>
          <a:xfrm>
            <a:off x="3391600" y="6137402"/>
            <a:ext cx="3466399" cy="575799"/>
          </a:xfrm>
          <a:prstGeom prst="rect">
            <a:avLst/>
          </a:prstGeom>
          <a:noFill/>
        </p:spPr>
        <p:txBody>
          <a:bodyPr wrap="square" rtlCol="0">
            <a:spAutoFit/>
          </a:bodyPr>
          <a:lstStyle/>
          <a:p>
            <a:pPr>
              <a:lnSpc>
                <a:spcPts val="1996"/>
              </a:lnSpc>
            </a:pPr>
            <a:r>
              <a:rPr lang="ja-JP" altLang="en-US" sz="1600" dirty="0">
                <a:latin typeface="HGP創英ﾌﾟﾚｾﾞﾝｽEB" panose="02020800000000000000" pitchFamily="18" charset="-128"/>
                <a:ea typeface="HGP創英ﾌﾟﾚｾﾞﾝｽEB" panose="02020800000000000000" pitchFamily="18" charset="-128"/>
              </a:rPr>
              <a:t>■本会議場（常総市役所議会棟３階）</a:t>
            </a:r>
            <a:endParaRPr lang="en-US" altLang="ja-JP" sz="1600" dirty="0">
              <a:latin typeface="HGP創英ﾌﾟﾚｾﾞﾝｽEB" panose="02020800000000000000" pitchFamily="18" charset="-128"/>
              <a:ea typeface="HGP創英ﾌﾟﾚｾﾞﾝｽEB" panose="02020800000000000000" pitchFamily="18" charset="-128"/>
            </a:endParaRPr>
          </a:p>
          <a:p>
            <a:pPr>
              <a:lnSpc>
                <a:spcPts val="1996"/>
              </a:lnSpc>
            </a:pPr>
            <a:r>
              <a:rPr lang="ja-JP" altLang="en-US" sz="1600" dirty="0">
                <a:latin typeface="HGP創英ﾌﾟﾚｾﾞﾝｽEB" panose="02020800000000000000" pitchFamily="18" charset="-128"/>
                <a:ea typeface="HGP創英ﾌﾟﾚｾﾞﾝｽEB" panose="02020800000000000000" pitchFamily="18" charset="-128"/>
              </a:rPr>
              <a:t>   本会議が開かれる場所</a:t>
            </a:r>
            <a:endParaRPr lang="en-US" altLang="ja-JP" sz="1600" dirty="0">
              <a:latin typeface="HGP創英ﾌﾟﾚｾﾞﾝｽEB" panose="02020800000000000000" pitchFamily="18" charset="-128"/>
              <a:ea typeface="HGP創英ﾌﾟﾚｾﾞﾝｽEB" panose="02020800000000000000" pitchFamily="18" charset="-128"/>
            </a:endParaRPr>
          </a:p>
        </p:txBody>
      </p:sp>
      <p:pic>
        <p:nvPicPr>
          <p:cNvPr id="19" name="図 18">
            <a:extLst>
              <a:ext uri="{FF2B5EF4-FFF2-40B4-BE49-F238E27FC236}">
                <a16:creationId xmlns:a16="http://schemas.microsoft.com/office/drawing/2014/main" id="{210B7CED-B007-4010-985E-660A016C8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35" y="4302364"/>
            <a:ext cx="949302" cy="945054"/>
          </a:xfrm>
          <a:prstGeom prst="rect">
            <a:avLst/>
          </a:prstGeom>
        </p:spPr>
      </p:pic>
      <p:pic>
        <p:nvPicPr>
          <p:cNvPr id="20" name="図 19">
            <a:extLst>
              <a:ext uri="{FF2B5EF4-FFF2-40B4-BE49-F238E27FC236}">
                <a16:creationId xmlns:a16="http://schemas.microsoft.com/office/drawing/2014/main" id="{D7E91633-EBCD-480F-949C-B8E3F1D3D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35" y="1316073"/>
            <a:ext cx="949302" cy="945054"/>
          </a:xfrm>
          <a:prstGeom prst="rect">
            <a:avLst/>
          </a:prstGeom>
        </p:spPr>
      </p:pic>
      <p:sp>
        <p:nvSpPr>
          <p:cNvPr id="27" name="テキスト ボックス 26">
            <a:extLst>
              <a:ext uri="{FF2B5EF4-FFF2-40B4-BE49-F238E27FC236}">
                <a16:creationId xmlns:a16="http://schemas.microsoft.com/office/drawing/2014/main" id="{E022905D-D086-4452-BC5D-E11C32D3E182}"/>
              </a:ext>
            </a:extLst>
          </p:cNvPr>
          <p:cNvSpPr txBox="1"/>
          <p:nvPr/>
        </p:nvSpPr>
        <p:spPr>
          <a:xfrm>
            <a:off x="373620" y="2263496"/>
            <a:ext cx="854932" cy="246221"/>
          </a:xfrm>
          <a:prstGeom prst="rect">
            <a:avLst/>
          </a:prstGeom>
          <a:noFill/>
        </p:spPr>
        <p:txBody>
          <a:bodyPr wrap="square" rtlCol="0">
            <a:spAutoFit/>
          </a:bodyPr>
          <a:lstStyle/>
          <a:p>
            <a:pPr algn="ctr"/>
            <a:r>
              <a:rPr kumimoji="1" lang="ja-JP" altLang="en-US" sz="1000" dirty="0"/>
              <a:t>市議会議員</a:t>
            </a:r>
          </a:p>
        </p:txBody>
      </p:sp>
      <p:sp>
        <p:nvSpPr>
          <p:cNvPr id="28" name="テキスト ボックス 27">
            <a:extLst>
              <a:ext uri="{FF2B5EF4-FFF2-40B4-BE49-F238E27FC236}">
                <a16:creationId xmlns:a16="http://schemas.microsoft.com/office/drawing/2014/main" id="{9DB2EC10-CE93-469E-86DC-5C40753089FB}"/>
              </a:ext>
            </a:extLst>
          </p:cNvPr>
          <p:cNvSpPr txBox="1"/>
          <p:nvPr/>
        </p:nvSpPr>
        <p:spPr>
          <a:xfrm>
            <a:off x="378536" y="5247418"/>
            <a:ext cx="854932" cy="246221"/>
          </a:xfrm>
          <a:prstGeom prst="rect">
            <a:avLst/>
          </a:prstGeom>
          <a:noFill/>
        </p:spPr>
        <p:txBody>
          <a:bodyPr wrap="square" rtlCol="0">
            <a:spAutoFit/>
          </a:bodyPr>
          <a:lstStyle/>
          <a:p>
            <a:pPr algn="ctr"/>
            <a:r>
              <a:rPr kumimoji="1" lang="ja-JP" altLang="en-US" sz="1000" dirty="0"/>
              <a:t>市議会議員</a:t>
            </a:r>
          </a:p>
        </p:txBody>
      </p:sp>
      <p:sp>
        <p:nvSpPr>
          <p:cNvPr id="8" name="フリーフォーム: 図形 7">
            <a:extLst>
              <a:ext uri="{FF2B5EF4-FFF2-40B4-BE49-F238E27FC236}">
                <a16:creationId xmlns:a16="http://schemas.microsoft.com/office/drawing/2014/main" id="{D42C7946-AFB8-4971-BE64-E2969A04A0BE}"/>
              </a:ext>
            </a:extLst>
          </p:cNvPr>
          <p:cNvSpPr/>
          <p:nvPr/>
        </p:nvSpPr>
        <p:spPr>
          <a:xfrm>
            <a:off x="3265751" y="6133409"/>
            <a:ext cx="3367478" cy="749300"/>
          </a:xfrm>
          <a:custGeom>
            <a:avLst/>
            <a:gdLst>
              <a:gd name="connsiteX0" fmla="*/ 0 w 1371600"/>
              <a:gd name="connsiteY0" fmla="*/ 749300 h 749300"/>
              <a:gd name="connsiteX1" fmla="*/ 0 w 1371600"/>
              <a:gd name="connsiteY1" fmla="*/ 0 h 749300"/>
              <a:gd name="connsiteX2" fmla="*/ 1371600 w 1371600"/>
              <a:gd name="connsiteY2" fmla="*/ 0 h 749300"/>
            </a:gdLst>
            <a:ahLst/>
            <a:cxnLst>
              <a:cxn ang="0">
                <a:pos x="connsiteX0" y="connsiteY0"/>
              </a:cxn>
              <a:cxn ang="0">
                <a:pos x="connsiteX1" y="connsiteY1"/>
              </a:cxn>
              <a:cxn ang="0">
                <a:pos x="connsiteX2" y="connsiteY2"/>
              </a:cxn>
            </a:cxnLst>
            <a:rect l="l" t="t" r="r" b="b"/>
            <a:pathLst>
              <a:path w="1371600" h="749300">
                <a:moveTo>
                  <a:pt x="0" y="749300"/>
                </a:moveTo>
                <a:lnTo>
                  <a:pt x="0" y="0"/>
                </a:lnTo>
                <a:lnTo>
                  <a:pt x="1371600" y="0"/>
                </a:lnTo>
              </a:path>
            </a:pathLst>
          </a:custGeom>
          <a:noFill/>
          <a:ln w="38100" cmpd="sng">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47AA2D7C-645B-4201-B439-D0B579239B31}"/>
              </a:ext>
            </a:extLst>
          </p:cNvPr>
          <p:cNvSpPr txBox="1"/>
          <p:nvPr/>
        </p:nvSpPr>
        <p:spPr>
          <a:xfrm>
            <a:off x="376269" y="8968724"/>
            <a:ext cx="3197038" cy="575799"/>
          </a:xfrm>
          <a:prstGeom prst="rect">
            <a:avLst/>
          </a:prstGeom>
          <a:noFill/>
        </p:spPr>
        <p:txBody>
          <a:bodyPr wrap="square" rtlCol="0">
            <a:spAutoFit/>
          </a:bodyPr>
          <a:lstStyle/>
          <a:p>
            <a:pPr>
              <a:lnSpc>
                <a:spcPts val="1996"/>
              </a:lnSpc>
            </a:pPr>
            <a:r>
              <a:rPr lang="ja-JP" altLang="en-US" sz="1600" dirty="0">
                <a:latin typeface="HGP創英ﾌﾟﾚｾﾞﾝｽEB" panose="02020800000000000000" pitchFamily="18" charset="-128"/>
                <a:ea typeface="HGP創英ﾌﾟﾚｾﾞﾝｽEB" panose="02020800000000000000" pitchFamily="18" charset="-128"/>
              </a:rPr>
              <a:t>■傍聴席（常総市役所議会棟３階）</a:t>
            </a:r>
            <a:endParaRPr lang="en-US" altLang="ja-JP" sz="1600" dirty="0">
              <a:latin typeface="HGP創英ﾌﾟﾚｾﾞﾝｽEB" panose="02020800000000000000" pitchFamily="18" charset="-128"/>
              <a:ea typeface="HGP創英ﾌﾟﾚｾﾞﾝｽEB" panose="02020800000000000000" pitchFamily="18" charset="-128"/>
            </a:endParaRPr>
          </a:p>
          <a:p>
            <a:pPr>
              <a:lnSpc>
                <a:spcPts val="1996"/>
              </a:lnSpc>
            </a:pPr>
            <a:r>
              <a:rPr lang="ja-JP" altLang="en-US" sz="1600" dirty="0">
                <a:latin typeface="HGP創英ﾌﾟﾚｾﾞﾝｽEB" panose="02020800000000000000" pitchFamily="18" charset="-128"/>
                <a:ea typeface="HGP創英ﾌﾟﾚｾﾞﾝｽEB" panose="02020800000000000000" pitchFamily="18" charset="-128"/>
              </a:rPr>
              <a:t>　 本会議を傍聴する場所　</a:t>
            </a:r>
            <a:endParaRPr lang="en-US" altLang="ja-JP" sz="1600" dirty="0">
              <a:latin typeface="HGP創英ﾌﾟﾚｾﾞﾝｽEB" panose="02020800000000000000" pitchFamily="18" charset="-128"/>
              <a:ea typeface="HGP創英ﾌﾟﾚｾﾞﾝｽEB" panose="02020800000000000000" pitchFamily="18" charset="-128"/>
            </a:endParaRPr>
          </a:p>
        </p:txBody>
      </p:sp>
      <p:sp>
        <p:nvSpPr>
          <p:cNvPr id="9" name="フリーフォーム: 図形 8">
            <a:extLst>
              <a:ext uri="{FF2B5EF4-FFF2-40B4-BE49-F238E27FC236}">
                <a16:creationId xmlns:a16="http://schemas.microsoft.com/office/drawing/2014/main" id="{C22E2274-8ABD-432D-AA4D-89CDCDC949FA}"/>
              </a:ext>
            </a:extLst>
          </p:cNvPr>
          <p:cNvSpPr/>
          <p:nvPr/>
        </p:nvSpPr>
        <p:spPr>
          <a:xfrm>
            <a:off x="373620" y="8944949"/>
            <a:ext cx="3347480" cy="647700"/>
          </a:xfrm>
          <a:custGeom>
            <a:avLst/>
            <a:gdLst>
              <a:gd name="connsiteX0" fmla="*/ 1104900 w 1104900"/>
              <a:gd name="connsiteY0" fmla="*/ 0 h 647700"/>
              <a:gd name="connsiteX1" fmla="*/ 1104900 w 1104900"/>
              <a:gd name="connsiteY1" fmla="*/ 635000 h 647700"/>
              <a:gd name="connsiteX2" fmla="*/ 0 w 1104900"/>
              <a:gd name="connsiteY2" fmla="*/ 635000 h 647700"/>
              <a:gd name="connsiteX3" fmla="*/ 0 w 110490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104900" h="647700">
                <a:moveTo>
                  <a:pt x="1104900" y="0"/>
                </a:moveTo>
                <a:lnTo>
                  <a:pt x="1104900" y="635000"/>
                </a:lnTo>
                <a:lnTo>
                  <a:pt x="0" y="635000"/>
                </a:lnTo>
                <a:lnTo>
                  <a:pt x="0" y="647700"/>
                </a:lnTo>
              </a:path>
            </a:pathLst>
          </a:cu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7552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B357C54-B574-4F5D-ADC2-B0F4D97D8D4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452786"/>
            <a:ext cx="740598" cy="1058987"/>
          </a:xfrm>
          <a:prstGeom prst="rect">
            <a:avLst/>
          </a:prstGeom>
        </p:spPr>
      </p:pic>
      <p:sp>
        <p:nvSpPr>
          <p:cNvPr id="7" name="吹き出し: 角を丸めた四角形 6">
            <a:extLst>
              <a:ext uri="{FF2B5EF4-FFF2-40B4-BE49-F238E27FC236}">
                <a16:creationId xmlns:a16="http://schemas.microsoft.com/office/drawing/2014/main" id="{272F6D62-47B2-421A-86FE-D81C1C6DF56B}"/>
              </a:ext>
            </a:extLst>
          </p:cNvPr>
          <p:cNvSpPr/>
          <p:nvPr/>
        </p:nvSpPr>
        <p:spPr>
          <a:xfrm>
            <a:off x="1428920" y="364246"/>
            <a:ext cx="4871098" cy="1390755"/>
          </a:xfrm>
          <a:prstGeom prst="wedgeRoundRectCallout">
            <a:avLst>
              <a:gd name="adj1" fmla="val -58297"/>
              <a:gd name="adj2" fmla="val -21898"/>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8" name="テキスト ボックス 7">
            <a:extLst>
              <a:ext uri="{FF2B5EF4-FFF2-40B4-BE49-F238E27FC236}">
                <a16:creationId xmlns:a16="http://schemas.microsoft.com/office/drawing/2014/main" id="{7CA6E1C8-AEA7-480C-A1CF-B76BE0A7C385}"/>
              </a:ext>
            </a:extLst>
          </p:cNvPr>
          <p:cNvSpPr txBox="1"/>
          <p:nvPr/>
        </p:nvSpPr>
        <p:spPr>
          <a:xfrm>
            <a:off x="1461178" y="366521"/>
            <a:ext cx="4871098" cy="1338059"/>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みんなでより</a:t>
            </a:r>
            <a:r>
              <a:rPr lang="ja-JP" altLang="en-US" sz="1270" dirty="0">
                <a:latin typeface="HG丸ｺﾞｼｯｸM-PRO" panose="020F0600000000000000" pitchFamily="50" charset="-128"/>
                <a:ea typeface="HG丸ｺﾞｼｯｸM-PRO" panose="020F0600000000000000" pitchFamily="50" charset="-128"/>
              </a:rPr>
              <a:t>良い</a:t>
            </a:r>
            <a:r>
              <a:rPr lang="ja-JP" altLang="ja-JP" sz="1270" dirty="0">
                <a:latin typeface="HG丸ｺﾞｼｯｸM-PRO" panose="020F0600000000000000" pitchFamily="50" charset="-128"/>
                <a:ea typeface="HG丸ｺﾞｼｯｸM-PRO" panose="020F0600000000000000" pitchFamily="50" charset="-128"/>
              </a:rPr>
              <a:t>常総市をつくるために，市議会議員や市議会について調べてきました。市民のためにどんな仕事をしているか</a:t>
            </a:r>
            <a:r>
              <a:rPr lang="ja-JP" altLang="en-US" sz="1270" dirty="0">
                <a:latin typeface="HG丸ｺﾞｼｯｸM-PRO" panose="020F0600000000000000" pitchFamily="50" charset="-128"/>
                <a:ea typeface="HG丸ｺﾞｼｯｸM-PRO" panose="020F0600000000000000" pitchFamily="50" charset="-128"/>
              </a:rPr>
              <a:t>分かった</a:t>
            </a:r>
            <a:r>
              <a:rPr lang="ja-JP" altLang="ja-JP" sz="1270" dirty="0">
                <a:latin typeface="HG丸ｺﾞｼｯｸM-PRO" panose="020F0600000000000000" pitchFamily="50" charset="-128"/>
                <a:ea typeface="HG丸ｺﾞｼｯｸM-PRO" panose="020F0600000000000000" pitchFamily="50" charset="-128"/>
              </a:rPr>
              <a:t>かな。</a:t>
            </a: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最後に</a:t>
            </a:r>
            <a:r>
              <a:rPr lang="ja-JP" altLang="en-US" sz="1270" dirty="0">
                <a:latin typeface="HG丸ｺﾞｼｯｸM-PRO" panose="020F0600000000000000" pitchFamily="50" charset="-128"/>
                <a:ea typeface="HG丸ｺﾞｼｯｸM-PRO" panose="020F0600000000000000" pitchFamily="50" charset="-128"/>
              </a:rPr>
              <a:t>，</a:t>
            </a:r>
            <a:r>
              <a:rPr lang="ja-JP" altLang="ja-JP" sz="1270" dirty="0">
                <a:latin typeface="HG丸ｺﾞｼｯｸM-PRO" panose="020F0600000000000000" pitchFamily="50" charset="-128"/>
                <a:ea typeface="HG丸ｺﾞｼｯｸM-PRO" panose="020F0600000000000000" pitchFamily="50" charset="-128"/>
              </a:rPr>
              <a:t>これまで調べたことを確認するため，市議会議員や市議会についてのクイズに</a:t>
            </a:r>
            <a:r>
              <a:rPr lang="ja-JP" altLang="en-US" sz="1270" dirty="0">
                <a:latin typeface="HG丸ｺﾞｼｯｸM-PRO" panose="020F0600000000000000" pitchFamily="50" charset="-128"/>
                <a:ea typeface="HG丸ｺﾞｼｯｸM-PRO" panose="020F0600000000000000" pitchFamily="50" charset="-128"/>
              </a:rPr>
              <a:t>チャレンジ</a:t>
            </a:r>
            <a:r>
              <a:rPr lang="ja-JP" altLang="ja-JP" sz="1270" dirty="0">
                <a:latin typeface="HG丸ｺﾞｼｯｸM-PRO" panose="020F0600000000000000" pitchFamily="50" charset="-128"/>
                <a:ea typeface="HG丸ｺﾞｼｯｸM-PRO" panose="020F0600000000000000" pitchFamily="50" charset="-128"/>
              </a:rPr>
              <a:t>してみよう！</a:t>
            </a:r>
          </a:p>
        </p:txBody>
      </p:sp>
      <p:graphicFrame>
        <p:nvGraphicFramePr>
          <p:cNvPr id="10" name="表 9">
            <a:extLst>
              <a:ext uri="{FF2B5EF4-FFF2-40B4-BE49-F238E27FC236}">
                <a16:creationId xmlns:a16="http://schemas.microsoft.com/office/drawing/2014/main" id="{B0448496-7612-4977-A042-F7A4ABA5E138}"/>
              </a:ext>
            </a:extLst>
          </p:cNvPr>
          <p:cNvGraphicFramePr>
            <a:graphicFrameLocks noGrp="1"/>
          </p:cNvGraphicFramePr>
          <p:nvPr>
            <p:extLst>
              <p:ext uri="{D42A27DB-BD31-4B8C-83A1-F6EECF244321}">
                <p14:modId xmlns:p14="http://schemas.microsoft.com/office/powerpoint/2010/main" val="4212898757"/>
              </p:ext>
            </p:extLst>
          </p:nvPr>
        </p:nvGraphicFramePr>
        <p:xfrm>
          <a:off x="392442" y="1862755"/>
          <a:ext cx="5873826" cy="720000"/>
        </p:xfrm>
        <a:graphic>
          <a:graphicData uri="http://schemas.openxmlformats.org/drawingml/2006/table">
            <a:tbl>
              <a:tblPr firstRow="1" bandRow="1">
                <a:tableStyleId>{5C22544A-7EE6-4342-B048-85BDC9FD1C3A}</a:tableStyleId>
              </a:tblPr>
              <a:tblGrid>
                <a:gridCol w="1468456">
                  <a:extLst>
                    <a:ext uri="{9D8B030D-6E8A-4147-A177-3AD203B41FA5}">
                      <a16:colId xmlns:a16="http://schemas.microsoft.com/office/drawing/2014/main" val="34853563"/>
                    </a:ext>
                  </a:extLst>
                </a:gridCol>
                <a:gridCol w="1468457">
                  <a:extLst>
                    <a:ext uri="{9D8B030D-6E8A-4147-A177-3AD203B41FA5}">
                      <a16:colId xmlns:a16="http://schemas.microsoft.com/office/drawing/2014/main" val="1697775283"/>
                    </a:ext>
                  </a:extLst>
                </a:gridCol>
                <a:gridCol w="1468457">
                  <a:extLst>
                    <a:ext uri="{9D8B030D-6E8A-4147-A177-3AD203B41FA5}">
                      <a16:colId xmlns:a16="http://schemas.microsoft.com/office/drawing/2014/main" val="1864984220"/>
                    </a:ext>
                  </a:extLst>
                </a:gridCol>
                <a:gridCol w="1468456">
                  <a:extLst>
                    <a:ext uri="{9D8B030D-6E8A-4147-A177-3AD203B41FA5}">
                      <a16:colId xmlns:a16="http://schemas.microsoft.com/office/drawing/2014/main" val="4044755227"/>
                    </a:ext>
                  </a:extLst>
                </a:gridCol>
              </a:tblGrid>
              <a:tr h="399875">
                <a:tc gridSpan="4">
                  <a:txBody>
                    <a:bodyPr/>
                    <a:lstStyle/>
                    <a:p>
                      <a:r>
                        <a:rPr kumimoji="1" lang="ja-JP" altLang="en-US" sz="1500" dirty="0">
                          <a:solidFill>
                            <a:schemeClr val="tx1"/>
                          </a:solidFill>
                          <a:latin typeface="HGS創英角ﾎﾟｯﾌﾟ体" panose="040B0A00000000000000" pitchFamily="50" charset="-128"/>
                          <a:ea typeface="HGS創英角ﾎﾟｯﾌﾟ体" panose="040B0A00000000000000" pitchFamily="50" charset="-128"/>
                        </a:rPr>
                        <a:t>Ｑ１</a:t>
                      </a:r>
                      <a:r>
                        <a:rPr kumimoji="1" lang="ja-JP" altLang="en-US" sz="1300" dirty="0">
                          <a:solidFill>
                            <a:schemeClr val="tx1"/>
                          </a:solidFill>
                          <a:latin typeface="HGS創英角ﾎﾟｯﾌﾟ体" panose="040B0A00000000000000" pitchFamily="50" charset="-128"/>
                          <a:ea typeface="HGS創英角ﾎﾟｯﾌﾟ体" panose="040B0A00000000000000" pitchFamily="50" charset="-128"/>
                        </a:rPr>
                        <a:t>　</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市民が市議会議員や市長を選ぶことを何というでしょ</a:t>
                      </a:r>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う</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か</a:t>
                      </a:r>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a:t>
                      </a:r>
                      <a:endParaRPr kumimoji="1" lang="ja-JP" altLang="en-US" sz="1300" b="0" dirty="0">
                        <a:solidFill>
                          <a:schemeClr val="tx1"/>
                        </a:solidFill>
                        <a:latin typeface="HGS創英角ｺﾞｼｯｸUB" panose="020B0900000000000000" pitchFamily="50" charset="-128"/>
                        <a:ea typeface="HGS創英角ｺﾞｼｯｸUB" panose="020B0900000000000000" pitchFamily="50" charset="-128"/>
                      </a:endParaRPr>
                    </a:p>
                  </a:txBody>
                  <a:tcPr marL="82953" marR="82953" marT="41476" marB="41476">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13592549"/>
                  </a:ext>
                </a:extLst>
              </a:tr>
              <a:tr h="320125">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Ａ：根拠</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Ｂ：選択</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Ｃ：選挙</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Ｄ：推選</a:t>
                      </a:r>
                    </a:p>
                  </a:txBody>
                  <a:tcPr marL="82953" marR="82953" marT="41476" marB="41476">
                    <a:solidFill>
                      <a:schemeClr val="accent4">
                        <a:lumMod val="20000"/>
                        <a:lumOff val="80000"/>
                      </a:schemeClr>
                    </a:solidFill>
                  </a:tcPr>
                </a:tc>
                <a:extLst>
                  <a:ext uri="{0D108BD9-81ED-4DB2-BD59-A6C34878D82A}">
                    <a16:rowId xmlns:a16="http://schemas.microsoft.com/office/drawing/2014/main" val="155610449"/>
                  </a:ext>
                </a:extLst>
              </a:tr>
            </a:tbl>
          </a:graphicData>
        </a:graphic>
      </p:graphicFrame>
      <p:graphicFrame>
        <p:nvGraphicFramePr>
          <p:cNvPr id="11" name="表 10">
            <a:extLst>
              <a:ext uri="{FF2B5EF4-FFF2-40B4-BE49-F238E27FC236}">
                <a16:creationId xmlns:a16="http://schemas.microsoft.com/office/drawing/2014/main" id="{73D0EBB9-AE14-4F30-A7B3-779B49BB1961}"/>
              </a:ext>
            </a:extLst>
          </p:cNvPr>
          <p:cNvGraphicFramePr>
            <a:graphicFrameLocks noGrp="1"/>
          </p:cNvGraphicFramePr>
          <p:nvPr>
            <p:extLst>
              <p:ext uri="{D42A27DB-BD31-4B8C-83A1-F6EECF244321}">
                <p14:modId xmlns:p14="http://schemas.microsoft.com/office/powerpoint/2010/main" val="4255919957"/>
              </p:ext>
            </p:extLst>
          </p:nvPr>
        </p:nvGraphicFramePr>
        <p:xfrm>
          <a:off x="392442" y="2593544"/>
          <a:ext cx="5873826" cy="689506"/>
        </p:xfrm>
        <a:graphic>
          <a:graphicData uri="http://schemas.openxmlformats.org/drawingml/2006/table">
            <a:tbl>
              <a:tblPr firstRow="1" bandRow="1">
                <a:tableStyleId>{5C22544A-7EE6-4342-B048-85BDC9FD1C3A}</a:tableStyleId>
              </a:tblPr>
              <a:tblGrid>
                <a:gridCol w="1468456">
                  <a:extLst>
                    <a:ext uri="{9D8B030D-6E8A-4147-A177-3AD203B41FA5}">
                      <a16:colId xmlns:a16="http://schemas.microsoft.com/office/drawing/2014/main" val="34853563"/>
                    </a:ext>
                  </a:extLst>
                </a:gridCol>
                <a:gridCol w="1468457">
                  <a:extLst>
                    <a:ext uri="{9D8B030D-6E8A-4147-A177-3AD203B41FA5}">
                      <a16:colId xmlns:a16="http://schemas.microsoft.com/office/drawing/2014/main" val="1697775283"/>
                    </a:ext>
                  </a:extLst>
                </a:gridCol>
                <a:gridCol w="1468457">
                  <a:extLst>
                    <a:ext uri="{9D8B030D-6E8A-4147-A177-3AD203B41FA5}">
                      <a16:colId xmlns:a16="http://schemas.microsoft.com/office/drawing/2014/main" val="1864984220"/>
                    </a:ext>
                  </a:extLst>
                </a:gridCol>
                <a:gridCol w="1468456">
                  <a:extLst>
                    <a:ext uri="{9D8B030D-6E8A-4147-A177-3AD203B41FA5}">
                      <a16:colId xmlns:a16="http://schemas.microsoft.com/office/drawing/2014/main" val="4044755227"/>
                    </a:ext>
                  </a:extLst>
                </a:gridCol>
              </a:tblGrid>
              <a:tr h="377954">
                <a:tc gridSpan="4">
                  <a:txBody>
                    <a:bodyPr/>
                    <a:lstStyle/>
                    <a:p>
                      <a:r>
                        <a:rPr kumimoji="1" lang="ja-JP" altLang="en-US" sz="1500" dirty="0">
                          <a:solidFill>
                            <a:schemeClr val="tx1"/>
                          </a:solidFill>
                          <a:latin typeface="HGS創英角ﾎﾟｯﾌﾟ体" panose="040B0A00000000000000" pitchFamily="50" charset="-128"/>
                          <a:ea typeface="HGS創英角ﾎﾟｯﾌﾟ体" panose="040B0A00000000000000" pitchFamily="50" charset="-128"/>
                        </a:rPr>
                        <a:t>Ｑ２</a:t>
                      </a:r>
                      <a:r>
                        <a:rPr kumimoji="1" lang="ja-JP" altLang="en-US" sz="1500" dirty="0">
                          <a:solidFill>
                            <a:schemeClr val="tx1"/>
                          </a:solidFill>
                          <a:latin typeface="HGS創英角ｺﾞｼｯｸUB" panose="020B0900000000000000" pitchFamily="50" charset="-128"/>
                          <a:ea typeface="HGS創英角ｺﾞｼｯｸUB" panose="020B0900000000000000" pitchFamily="50" charset="-128"/>
                        </a:rPr>
                        <a:t>　</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選挙に投票することができるのは何歳からでしょうか？</a:t>
                      </a:r>
                      <a:endParaRPr kumimoji="1" lang="ja-JP" altLang="en-US" sz="1500" b="0" dirty="0">
                        <a:solidFill>
                          <a:schemeClr val="tx1"/>
                        </a:solidFill>
                        <a:latin typeface="HGS創英角ｺﾞｼｯｸUB" panose="020B0900000000000000" pitchFamily="50" charset="-128"/>
                        <a:ea typeface="HGS創英角ｺﾞｼｯｸUB" panose="020B0900000000000000" pitchFamily="50" charset="-128"/>
                      </a:endParaRPr>
                    </a:p>
                  </a:txBody>
                  <a:tcPr marL="82953" marR="82953" marT="41476" marB="41476">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13592549"/>
                  </a:ext>
                </a:extLst>
              </a:tr>
              <a:tr h="293566">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Ａ：２０歳</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Ｂ：１８歳</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Ｃ：１６歳</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Ｄ：２５歳</a:t>
                      </a:r>
                    </a:p>
                  </a:txBody>
                  <a:tcPr marL="82953" marR="82953" marT="41476" marB="41476">
                    <a:solidFill>
                      <a:schemeClr val="accent4">
                        <a:lumMod val="20000"/>
                        <a:lumOff val="80000"/>
                      </a:schemeClr>
                    </a:solidFill>
                  </a:tcPr>
                </a:tc>
                <a:extLst>
                  <a:ext uri="{0D108BD9-81ED-4DB2-BD59-A6C34878D82A}">
                    <a16:rowId xmlns:a16="http://schemas.microsoft.com/office/drawing/2014/main" val="155610449"/>
                  </a:ext>
                </a:extLst>
              </a:tr>
            </a:tbl>
          </a:graphicData>
        </a:graphic>
      </p:graphicFrame>
      <p:graphicFrame>
        <p:nvGraphicFramePr>
          <p:cNvPr id="12" name="表 11">
            <a:extLst>
              <a:ext uri="{FF2B5EF4-FFF2-40B4-BE49-F238E27FC236}">
                <a16:creationId xmlns:a16="http://schemas.microsoft.com/office/drawing/2014/main" id="{7E6D9F6F-EFB2-4895-BF54-D9C4B393A5B7}"/>
              </a:ext>
            </a:extLst>
          </p:cNvPr>
          <p:cNvGraphicFramePr>
            <a:graphicFrameLocks noGrp="1"/>
          </p:cNvGraphicFramePr>
          <p:nvPr>
            <p:extLst>
              <p:ext uri="{D42A27DB-BD31-4B8C-83A1-F6EECF244321}">
                <p14:modId xmlns:p14="http://schemas.microsoft.com/office/powerpoint/2010/main" val="3371950898"/>
              </p:ext>
            </p:extLst>
          </p:nvPr>
        </p:nvGraphicFramePr>
        <p:xfrm>
          <a:off x="392442" y="3293839"/>
          <a:ext cx="5873826" cy="689506"/>
        </p:xfrm>
        <a:graphic>
          <a:graphicData uri="http://schemas.openxmlformats.org/drawingml/2006/table">
            <a:tbl>
              <a:tblPr firstRow="1" bandRow="1">
                <a:tableStyleId>{5C22544A-7EE6-4342-B048-85BDC9FD1C3A}</a:tableStyleId>
              </a:tblPr>
              <a:tblGrid>
                <a:gridCol w="1468456">
                  <a:extLst>
                    <a:ext uri="{9D8B030D-6E8A-4147-A177-3AD203B41FA5}">
                      <a16:colId xmlns:a16="http://schemas.microsoft.com/office/drawing/2014/main" val="34853563"/>
                    </a:ext>
                  </a:extLst>
                </a:gridCol>
                <a:gridCol w="1468457">
                  <a:extLst>
                    <a:ext uri="{9D8B030D-6E8A-4147-A177-3AD203B41FA5}">
                      <a16:colId xmlns:a16="http://schemas.microsoft.com/office/drawing/2014/main" val="1697775283"/>
                    </a:ext>
                  </a:extLst>
                </a:gridCol>
                <a:gridCol w="1468457">
                  <a:extLst>
                    <a:ext uri="{9D8B030D-6E8A-4147-A177-3AD203B41FA5}">
                      <a16:colId xmlns:a16="http://schemas.microsoft.com/office/drawing/2014/main" val="1864984220"/>
                    </a:ext>
                  </a:extLst>
                </a:gridCol>
                <a:gridCol w="1468456">
                  <a:extLst>
                    <a:ext uri="{9D8B030D-6E8A-4147-A177-3AD203B41FA5}">
                      <a16:colId xmlns:a16="http://schemas.microsoft.com/office/drawing/2014/main" val="4044755227"/>
                    </a:ext>
                  </a:extLst>
                </a:gridCol>
              </a:tblGrid>
              <a:tr h="377954">
                <a:tc gridSpan="4">
                  <a:txBody>
                    <a:bodyPr/>
                    <a:lstStyle/>
                    <a:p>
                      <a:r>
                        <a:rPr kumimoji="1" lang="ja-JP" altLang="en-US" sz="1500" dirty="0">
                          <a:solidFill>
                            <a:schemeClr val="tx1"/>
                          </a:solidFill>
                          <a:latin typeface="HGS創英角ﾎﾟｯﾌﾟ体" panose="040B0A00000000000000" pitchFamily="50" charset="-128"/>
                          <a:ea typeface="HGS創英角ﾎﾟｯﾌﾟ体" panose="040B0A00000000000000" pitchFamily="50" charset="-128"/>
                        </a:rPr>
                        <a:t>Ｑ３</a:t>
                      </a:r>
                      <a:r>
                        <a:rPr kumimoji="1" lang="ja-JP" altLang="en-US" sz="1500" dirty="0">
                          <a:solidFill>
                            <a:schemeClr val="tx1"/>
                          </a:solidFill>
                          <a:latin typeface="HGS創英角ｺﾞｼｯｸUB" panose="020B0900000000000000" pitchFamily="50" charset="-128"/>
                          <a:ea typeface="HGS創英角ｺﾞｼｯｸUB" panose="020B0900000000000000" pitchFamily="50" charset="-128"/>
                        </a:rPr>
                        <a:t>　</a:t>
                      </a:r>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常総市議会議員の定数は何人でしょうか</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a:t>
                      </a:r>
                      <a:endParaRPr kumimoji="1" lang="ja-JP" altLang="en-US" sz="1500" b="0" dirty="0">
                        <a:solidFill>
                          <a:schemeClr val="tx1"/>
                        </a:solidFill>
                        <a:latin typeface="HGS創英角ｺﾞｼｯｸUB" panose="020B0900000000000000" pitchFamily="50" charset="-128"/>
                        <a:ea typeface="HGS創英角ｺﾞｼｯｸUB" panose="020B0900000000000000" pitchFamily="50" charset="-128"/>
                      </a:endParaRPr>
                    </a:p>
                  </a:txBody>
                  <a:tcPr marL="82953" marR="82953" marT="41476" marB="41476">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13592549"/>
                  </a:ext>
                </a:extLst>
              </a:tr>
              <a:tr h="293566">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Ａ：２８人</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Ｂ：２５人</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Ｃ：２３人</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Ｄ：２０人</a:t>
                      </a:r>
                    </a:p>
                  </a:txBody>
                  <a:tcPr marL="82953" marR="82953" marT="41476" marB="41476">
                    <a:solidFill>
                      <a:schemeClr val="accent4">
                        <a:lumMod val="20000"/>
                        <a:lumOff val="80000"/>
                      </a:schemeClr>
                    </a:solidFill>
                  </a:tcPr>
                </a:tc>
                <a:extLst>
                  <a:ext uri="{0D108BD9-81ED-4DB2-BD59-A6C34878D82A}">
                    <a16:rowId xmlns:a16="http://schemas.microsoft.com/office/drawing/2014/main" val="155610449"/>
                  </a:ext>
                </a:extLst>
              </a:tr>
            </a:tbl>
          </a:graphicData>
        </a:graphic>
      </p:graphicFrame>
      <p:graphicFrame>
        <p:nvGraphicFramePr>
          <p:cNvPr id="13" name="表 12">
            <a:extLst>
              <a:ext uri="{FF2B5EF4-FFF2-40B4-BE49-F238E27FC236}">
                <a16:creationId xmlns:a16="http://schemas.microsoft.com/office/drawing/2014/main" id="{A46BD294-D271-4F2E-B58A-7FAB7ECBCD5F}"/>
              </a:ext>
            </a:extLst>
          </p:cNvPr>
          <p:cNvGraphicFramePr>
            <a:graphicFrameLocks noGrp="1"/>
          </p:cNvGraphicFramePr>
          <p:nvPr>
            <p:extLst>
              <p:ext uri="{D42A27DB-BD31-4B8C-83A1-F6EECF244321}">
                <p14:modId xmlns:p14="http://schemas.microsoft.com/office/powerpoint/2010/main" val="2782952016"/>
              </p:ext>
            </p:extLst>
          </p:nvPr>
        </p:nvGraphicFramePr>
        <p:xfrm>
          <a:off x="392442" y="3997104"/>
          <a:ext cx="5873826" cy="920336"/>
        </p:xfrm>
        <a:graphic>
          <a:graphicData uri="http://schemas.openxmlformats.org/drawingml/2006/table">
            <a:tbl>
              <a:tblPr firstRow="1" bandRow="1">
                <a:tableStyleId>{5C22544A-7EE6-4342-B048-85BDC9FD1C3A}</a:tableStyleId>
              </a:tblPr>
              <a:tblGrid>
                <a:gridCol w="1468456">
                  <a:extLst>
                    <a:ext uri="{9D8B030D-6E8A-4147-A177-3AD203B41FA5}">
                      <a16:colId xmlns:a16="http://schemas.microsoft.com/office/drawing/2014/main" val="34853563"/>
                    </a:ext>
                  </a:extLst>
                </a:gridCol>
                <a:gridCol w="1468457">
                  <a:extLst>
                    <a:ext uri="{9D8B030D-6E8A-4147-A177-3AD203B41FA5}">
                      <a16:colId xmlns:a16="http://schemas.microsoft.com/office/drawing/2014/main" val="1697775283"/>
                    </a:ext>
                  </a:extLst>
                </a:gridCol>
                <a:gridCol w="1468457">
                  <a:extLst>
                    <a:ext uri="{9D8B030D-6E8A-4147-A177-3AD203B41FA5}">
                      <a16:colId xmlns:a16="http://schemas.microsoft.com/office/drawing/2014/main" val="1864984220"/>
                    </a:ext>
                  </a:extLst>
                </a:gridCol>
                <a:gridCol w="1468456">
                  <a:extLst>
                    <a:ext uri="{9D8B030D-6E8A-4147-A177-3AD203B41FA5}">
                      <a16:colId xmlns:a16="http://schemas.microsoft.com/office/drawing/2014/main" val="4044755227"/>
                    </a:ext>
                  </a:extLst>
                </a:gridCol>
              </a:tblGrid>
              <a:tr h="608784">
                <a:tc gridSpan="4">
                  <a:txBody>
                    <a:bodyPr/>
                    <a:lstStyle/>
                    <a:p>
                      <a:r>
                        <a:rPr kumimoji="1" lang="ja-JP" altLang="en-US" sz="1500" b="1" dirty="0">
                          <a:solidFill>
                            <a:schemeClr val="tx1"/>
                          </a:solidFill>
                          <a:latin typeface="HGS創英角ﾎﾟｯﾌﾟ体" panose="040B0A00000000000000" pitchFamily="50" charset="-128"/>
                          <a:ea typeface="HGS創英角ﾎﾟｯﾌﾟ体" panose="040B0A00000000000000" pitchFamily="50" charset="-128"/>
                        </a:rPr>
                        <a:t>Ｑ４</a:t>
                      </a:r>
                      <a:r>
                        <a:rPr kumimoji="1" lang="ja-JP" altLang="en-US" sz="1500" b="0" dirty="0">
                          <a:solidFill>
                            <a:schemeClr val="tx1"/>
                          </a:solidFill>
                          <a:latin typeface="HGS創英角ｺﾞｼｯｸUB" panose="020B0900000000000000" pitchFamily="50" charset="-128"/>
                          <a:ea typeface="HGS創英角ｺﾞｼｯｸUB" panose="020B0900000000000000" pitchFamily="50" charset="-128"/>
                        </a:rPr>
                        <a:t>　</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市民のお願いを市議会議員</a:t>
                      </a:r>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に伝え，</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市議会に</a:t>
                      </a:r>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提出す</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るこ</a:t>
                      </a:r>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と</a:t>
                      </a:r>
                      <a:endParaRPr kumimoji="1" lang="en-US"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endParaRPr>
                    </a:p>
                    <a:p>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　　を</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何というでしょう</a:t>
                      </a:r>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か</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a:t>
                      </a:r>
                      <a:endParaRPr kumimoji="1" lang="ja-JP" altLang="en-US" sz="1500" b="0" dirty="0">
                        <a:solidFill>
                          <a:schemeClr val="tx1"/>
                        </a:solidFill>
                        <a:latin typeface="HGS創英角ｺﾞｼｯｸUB" panose="020B0900000000000000" pitchFamily="50" charset="-128"/>
                        <a:ea typeface="HGS創英角ｺﾞｼｯｸUB" panose="020B0900000000000000" pitchFamily="50" charset="-128"/>
                      </a:endParaRPr>
                    </a:p>
                  </a:txBody>
                  <a:tcPr marL="82953" marR="82953" marT="41476" marB="41476">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13592549"/>
                  </a:ext>
                </a:extLst>
              </a:tr>
              <a:tr h="291216">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Ａ：陳情</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Ｂ：請願</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Ｃ：要望</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Ｄ：懇願</a:t>
                      </a:r>
                    </a:p>
                  </a:txBody>
                  <a:tcPr marL="82953" marR="82953" marT="41476" marB="41476">
                    <a:solidFill>
                      <a:schemeClr val="accent4">
                        <a:lumMod val="20000"/>
                        <a:lumOff val="80000"/>
                      </a:schemeClr>
                    </a:solidFill>
                  </a:tcPr>
                </a:tc>
                <a:extLst>
                  <a:ext uri="{0D108BD9-81ED-4DB2-BD59-A6C34878D82A}">
                    <a16:rowId xmlns:a16="http://schemas.microsoft.com/office/drawing/2014/main" val="155610449"/>
                  </a:ext>
                </a:extLst>
              </a:tr>
            </a:tbl>
          </a:graphicData>
        </a:graphic>
      </p:graphicFrame>
      <p:graphicFrame>
        <p:nvGraphicFramePr>
          <p:cNvPr id="14" name="表 13">
            <a:extLst>
              <a:ext uri="{FF2B5EF4-FFF2-40B4-BE49-F238E27FC236}">
                <a16:creationId xmlns:a16="http://schemas.microsoft.com/office/drawing/2014/main" id="{453BCEAA-89AD-48CB-8F3A-EF77D631F318}"/>
              </a:ext>
            </a:extLst>
          </p:cNvPr>
          <p:cNvGraphicFramePr>
            <a:graphicFrameLocks noGrp="1"/>
          </p:cNvGraphicFramePr>
          <p:nvPr>
            <p:extLst>
              <p:ext uri="{D42A27DB-BD31-4B8C-83A1-F6EECF244321}">
                <p14:modId xmlns:p14="http://schemas.microsoft.com/office/powerpoint/2010/main" val="2446297270"/>
              </p:ext>
            </p:extLst>
          </p:nvPr>
        </p:nvGraphicFramePr>
        <p:xfrm>
          <a:off x="392442" y="4936962"/>
          <a:ext cx="5873826" cy="933899"/>
        </p:xfrm>
        <a:graphic>
          <a:graphicData uri="http://schemas.openxmlformats.org/drawingml/2006/table">
            <a:tbl>
              <a:tblPr firstRow="1" bandRow="1">
                <a:tableStyleId>{5C22544A-7EE6-4342-B048-85BDC9FD1C3A}</a:tableStyleId>
              </a:tblPr>
              <a:tblGrid>
                <a:gridCol w="1468456">
                  <a:extLst>
                    <a:ext uri="{9D8B030D-6E8A-4147-A177-3AD203B41FA5}">
                      <a16:colId xmlns:a16="http://schemas.microsoft.com/office/drawing/2014/main" val="34853563"/>
                    </a:ext>
                  </a:extLst>
                </a:gridCol>
                <a:gridCol w="1468457">
                  <a:extLst>
                    <a:ext uri="{9D8B030D-6E8A-4147-A177-3AD203B41FA5}">
                      <a16:colId xmlns:a16="http://schemas.microsoft.com/office/drawing/2014/main" val="1697775283"/>
                    </a:ext>
                  </a:extLst>
                </a:gridCol>
                <a:gridCol w="1468457">
                  <a:extLst>
                    <a:ext uri="{9D8B030D-6E8A-4147-A177-3AD203B41FA5}">
                      <a16:colId xmlns:a16="http://schemas.microsoft.com/office/drawing/2014/main" val="1864984220"/>
                    </a:ext>
                  </a:extLst>
                </a:gridCol>
                <a:gridCol w="1468456">
                  <a:extLst>
                    <a:ext uri="{9D8B030D-6E8A-4147-A177-3AD203B41FA5}">
                      <a16:colId xmlns:a16="http://schemas.microsoft.com/office/drawing/2014/main" val="4044755227"/>
                    </a:ext>
                  </a:extLst>
                </a:gridCol>
              </a:tblGrid>
              <a:tr h="622347">
                <a:tc gridSpan="4">
                  <a:txBody>
                    <a:bodyPr/>
                    <a:lstStyle/>
                    <a:p>
                      <a:r>
                        <a:rPr kumimoji="1" lang="ja-JP" altLang="en-US" sz="1500" b="1" dirty="0">
                          <a:solidFill>
                            <a:schemeClr val="tx1"/>
                          </a:solidFill>
                          <a:latin typeface="HGS創英角ﾎﾟｯﾌﾟ体" panose="040B0A00000000000000" pitchFamily="50" charset="-128"/>
                          <a:ea typeface="HGS創英角ﾎﾟｯﾌﾟ体" panose="040B0A00000000000000" pitchFamily="50" charset="-128"/>
                        </a:rPr>
                        <a:t>Ｑ５</a:t>
                      </a:r>
                      <a:r>
                        <a:rPr kumimoji="1" lang="ja-JP" altLang="en-US" sz="1500" b="0" dirty="0">
                          <a:solidFill>
                            <a:schemeClr val="tx1"/>
                          </a:solidFill>
                          <a:latin typeface="HGS創英角ｺﾞｼｯｸUB" panose="020B0900000000000000" pitchFamily="50" charset="-128"/>
                          <a:ea typeface="HGS創英角ｺﾞｼｯｸUB" panose="020B0900000000000000" pitchFamily="50" charset="-128"/>
                        </a:rPr>
                        <a:t>　</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市</a:t>
                      </a:r>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議会議員が全員で市議会の最終意思を決めることを</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何と</a:t>
                      </a:r>
                      <a:endParaRPr kumimoji="1" lang="en-US"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endParaRPr>
                    </a:p>
                    <a:p>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　　</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いうで</a:t>
                      </a:r>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し</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ょうか？</a:t>
                      </a:r>
                      <a:endParaRPr kumimoji="1" lang="ja-JP" altLang="en-US" sz="1500" b="0" dirty="0">
                        <a:solidFill>
                          <a:schemeClr val="tx1"/>
                        </a:solidFill>
                        <a:latin typeface="HGS創英角ｺﾞｼｯｸUB" panose="020B0900000000000000" pitchFamily="50" charset="-128"/>
                        <a:ea typeface="HGS創英角ｺﾞｼｯｸUB" panose="020B0900000000000000" pitchFamily="50" charset="-128"/>
                      </a:endParaRPr>
                    </a:p>
                  </a:txBody>
                  <a:tcPr marL="82953" marR="82953" marT="41476" marB="41476">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13592549"/>
                  </a:ext>
                </a:extLst>
              </a:tr>
              <a:tr h="277653">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Ａ：採決</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Ｂ：採血</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Ｃ：多数決</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Ｄ：採択</a:t>
                      </a:r>
                    </a:p>
                  </a:txBody>
                  <a:tcPr marL="82953" marR="82953" marT="41476" marB="41476">
                    <a:solidFill>
                      <a:schemeClr val="accent4">
                        <a:lumMod val="20000"/>
                        <a:lumOff val="80000"/>
                      </a:schemeClr>
                    </a:solidFill>
                  </a:tcPr>
                </a:tc>
                <a:extLst>
                  <a:ext uri="{0D108BD9-81ED-4DB2-BD59-A6C34878D82A}">
                    <a16:rowId xmlns:a16="http://schemas.microsoft.com/office/drawing/2014/main" val="155610449"/>
                  </a:ext>
                </a:extLst>
              </a:tr>
            </a:tbl>
          </a:graphicData>
        </a:graphic>
      </p:graphicFrame>
      <p:graphicFrame>
        <p:nvGraphicFramePr>
          <p:cNvPr id="15" name="表 14">
            <a:extLst>
              <a:ext uri="{FF2B5EF4-FFF2-40B4-BE49-F238E27FC236}">
                <a16:creationId xmlns:a16="http://schemas.microsoft.com/office/drawing/2014/main" id="{59522D24-CF76-4DEF-BD41-BE9BE9DBD9E9}"/>
              </a:ext>
            </a:extLst>
          </p:cNvPr>
          <p:cNvGraphicFramePr>
            <a:graphicFrameLocks noGrp="1"/>
          </p:cNvGraphicFramePr>
          <p:nvPr>
            <p:extLst>
              <p:ext uri="{D42A27DB-BD31-4B8C-83A1-F6EECF244321}">
                <p14:modId xmlns:p14="http://schemas.microsoft.com/office/powerpoint/2010/main" val="4046727392"/>
              </p:ext>
            </p:extLst>
          </p:nvPr>
        </p:nvGraphicFramePr>
        <p:xfrm>
          <a:off x="392442" y="5898204"/>
          <a:ext cx="5873826" cy="689506"/>
        </p:xfrm>
        <a:graphic>
          <a:graphicData uri="http://schemas.openxmlformats.org/drawingml/2006/table">
            <a:tbl>
              <a:tblPr firstRow="1" bandRow="1">
                <a:tableStyleId>{5C22544A-7EE6-4342-B048-85BDC9FD1C3A}</a:tableStyleId>
              </a:tblPr>
              <a:tblGrid>
                <a:gridCol w="1468456">
                  <a:extLst>
                    <a:ext uri="{9D8B030D-6E8A-4147-A177-3AD203B41FA5}">
                      <a16:colId xmlns:a16="http://schemas.microsoft.com/office/drawing/2014/main" val="34853563"/>
                    </a:ext>
                  </a:extLst>
                </a:gridCol>
                <a:gridCol w="1468457">
                  <a:extLst>
                    <a:ext uri="{9D8B030D-6E8A-4147-A177-3AD203B41FA5}">
                      <a16:colId xmlns:a16="http://schemas.microsoft.com/office/drawing/2014/main" val="1697775283"/>
                    </a:ext>
                  </a:extLst>
                </a:gridCol>
                <a:gridCol w="1468457">
                  <a:extLst>
                    <a:ext uri="{9D8B030D-6E8A-4147-A177-3AD203B41FA5}">
                      <a16:colId xmlns:a16="http://schemas.microsoft.com/office/drawing/2014/main" val="1864984220"/>
                    </a:ext>
                  </a:extLst>
                </a:gridCol>
                <a:gridCol w="1468456">
                  <a:extLst>
                    <a:ext uri="{9D8B030D-6E8A-4147-A177-3AD203B41FA5}">
                      <a16:colId xmlns:a16="http://schemas.microsoft.com/office/drawing/2014/main" val="4044755227"/>
                    </a:ext>
                  </a:extLst>
                </a:gridCol>
              </a:tblGrid>
              <a:tr h="377954">
                <a:tc gridSpan="4">
                  <a:txBody>
                    <a:bodyPr/>
                    <a:lstStyle/>
                    <a:p>
                      <a:r>
                        <a:rPr kumimoji="1" lang="ja-JP" altLang="en-US" sz="1500" b="1" dirty="0">
                          <a:solidFill>
                            <a:schemeClr val="tx1"/>
                          </a:solidFill>
                          <a:latin typeface="HGS創英角ﾎﾟｯﾌﾟ体" panose="040B0A00000000000000" pitchFamily="50" charset="-128"/>
                          <a:ea typeface="HGS創英角ﾎﾟｯﾌﾟ体" panose="040B0A00000000000000" pitchFamily="50" charset="-128"/>
                        </a:rPr>
                        <a:t>Ｑ６</a:t>
                      </a:r>
                      <a:r>
                        <a:rPr kumimoji="1" lang="ja-JP" altLang="en-US" sz="1500" b="0" dirty="0">
                          <a:solidFill>
                            <a:schemeClr val="tx1"/>
                          </a:solidFill>
                          <a:latin typeface="HGS創英角ｺﾞｼｯｸUB" panose="020B0900000000000000" pitchFamily="50" charset="-128"/>
                          <a:ea typeface="HGS創英角ｺﾞｼｯｸUB" panose="020B0900000000000000" pitchFamily="50" charset="-128"/>
                        </a:rPr>
                        <a:t>　</a:t>
                      </a:r>
                      <a:r>
                        <a:rPr kumimoji="1" lang="ja-JP" altLang="en-US"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本会議を議場で直接聞くことを何というでしょう</a:t>
                      </a:r>
                      <a:r>
                        <a:rPr kumimoji="1" lang="ja-JP" altLang="ja-JP" sz="1500" b="0" kern="1200" dirty="0">
                          <a:solidFill>
                            <a:schemeClr val="tx1"/>
                          </a:solidFill>
                          <a:effectLst/>
                          <a:latin typeface="HGS創英角ｺﾞｼｯｸUB" panose="020B0900000000000000" pitchFamily="50" charset="-128"/>
                          <a:ea typeface="HGS創英角ｺﾞｼｯｸUB" panose="020B0900000000000000" pitchFamily="50" charset="-128"/>
                          <a:cs typeface="+mn-cs"/>
                        </a:rPr>
                        <a:t>か？</a:t>
                      </a:r>
                      <a:endParaRPr kumimoji="1" lang="ja-JP" altLang="en-US" sz="1500" b="0" dirty="0">
                        <a:solidFill>
                          <a:schemeClr val="tx1"/>
                        </a:solidFill>
                        <a:latin typeface="HGS創英角ｺﾞｼｯｸUB" panose="020B0900000000000000" pitchFamily="50" charset="-128"/>
                        <a:ea typeface="HGS創英角ｺﾞｼｯｸUB" panose="020B0900000000000000" pitchFamily="50" charset="-128"/>
                      </a:endParaRPr>
                    </a:p>
                  </a:txBody>
                  <a:tcPr marL="82953" marR="82953" marT="41476" marB="41476">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13592549"/>
                  </a:ext>
                </a:extLst>
              </a:tr>
              <a:tr h="293566">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Ａ　膨張</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Ｂ　包丁</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Ｃ　幻聴</a:t>
                      </a:r>
                    </a:p>
                  </a:txBody>
                  <a:tcPr marL="82953" marR="82953" marT="41476" marB="41476">
                    <a:solidFill>
                      <a:schemeClr val="accent4">
                        <a:lumMod val="20000"/>
                        <a:lumOff val="80000"/>
                      </a:schemeClr>
                    </a:solidFill>
                  </a:tcPr>
                </a:tc>
                <a:tc>
                  <a:txBody>
                    <a:bodyPr/>
                    <a:lstStyle/>
                    <a:p>
                      <a:pPr algn="ctr"/>
                      <a:r>
                        <a:rPr kumimoji="1" lang="ja-JP" altLang="en-US" sz="1500" dirty="0">
                          <a:latin typeface="HGS創英角ｺﾞｼｯｸUB" panose="020B0900000000000000" pitchFamily="50" charset="-128"/>
                          <a:ea typeface="HGS創英角ｺﾞｼｯｸUB" panose="020B0900000000000000" pitchFamily="50" charset="-128"/>
                        </a:rPr>
                        <a:t>Ｄ　傍聴</a:t>
                      </a:r>
                    </a:p>
                  </a:txBody>
                  <a:tcPr marL="82953" marR="82953" marT="41476" marB="41476">
                    <a:solidFill>
                      <a:schemeClr val="accent4">
                        <a:lumMod val="20000"/>
                        <a:lumOff val="80000"/>
                      </a:schemeClr>
                    </a:solidFill>
                  </a:tcPr>
                </a:tc>
                <a:extLst>
                  <a:ext uri="{0D108BD9-81ED-4DB2-BD59-A6C34878D82A}">
                    <a16:rowId xmlns:a16="http://schemas.microsoft.com/office/drawing/2014/main" val="155610449"/>
                  </a:ext>
                </a:extLst>
              </a:tr>
            </a:tbl>
          </a:graphicData>
        </a:graphic>
      </p:graphicFrame>
      <p:sp>
        <p:nvSpPr>
          <p:cNvPr id="17" name="テキスト ボックス 16">
            <a:extLst>
              <a:ext uri="{FF2B5EF4-FFF2-40B4-BE49-F238E27FC236}">
                <a16:creationId xmlns:a16="http://schemas.microsoft.com/office/drawing/2014/main" id="{6A574B77-881B-4BE0-80AC-2C5EF6D48AFA}"/>
              </a:ext>
            </a:extLst>
          </p:cNvPr>
          <p:cNvSpPr txBox="1"/>
          <p:nvPr/>
        </p:nvSpPr>
        <p:spPr>
          <a:xfrm rot="10800000">
            <a:off x="1673167" y="8090601"/>
            <a:ext cx="4871102" cy="253916"/>
          </a:xfrm>
          <a:prstGeom prst="rect">
            <a:avLst/>
          </a:prstGeom>
          <a:noFill/>
        </p:spPr>
        <p:txBody>
          <a:bodyPr wrap="square" rtlCol="0">
            <a:spAutoFit/>
          </a:bodyPr>
          <a:lstStyle/>
          <a:p>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答え</a:t>
            </a:r>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Ｑ１：Ｃ　Ｑ２：Ｂ　Ｑ３：Ｄ　Ｑ４：Ｂ　Ｑ５：Ａ　Ｑ６：Ｄ</a:t>
            </a:r>
          </a:p>
        </p:txBody>
      </p:sp>
      <p:pic>
        <p:nvPicPr>
          <p:cNvPr id="18" name="図 17">
            <a:extLst>
              <a:ext uri="{FF2B5EF4-FFF2-40B4-BE49-F238E27FC236}">
                <a16:creationId xmlns:a16="http://schemas.microsoft.com/office/drawing/2014/main" id="{D8A6423A-3081-47EF-9C9B-24E702883A4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6858044"/>
            <a:ext cx="740598" cy="1058987"/>
          </a:xfrm>
          <a:prstGeom prst="rect">
            <a:avLst/>
          </a:prstGeom>
        </p:spPr>
      </p:pic>
      <p:sp>
        <p:nvSpPr>
          <p:cNvPr id="19" name="吹き出し: 角を丸めた四角形 18">
            <a:extLst>
              <a:ext uri="{FF2B5EF4-FFF2-40B4-BE49-F238E27FC236}">
                <a16:creationId xmlns:a16="http://schemas.microsoft.com/office/drawing/2014/main" id="{220C1505-60C7-4071-AA1D-1D9B8D855D12}"/>
              </a:ext>
            </a:extLst>
          </p:cNvPr>
          <p:cNvSpPr/>
          <p:nvPr/>
        </p:nvSpPr>
        <p:spPr>
          <a:xfrm>
            <a:off x="1364401" y="6705570"/>
            <a:ext cx="4129199" cy="1306240"/>
          </a:xfrm>
          <a:prstGeom prst="wedgeRoundRectCallout">
            <a:avLst>
              <a:gd name="adj1" fmla="val -57526"/>
              <a:gd name="adj2" fmla="val -12182"/>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20" name="テキスト ボックス 19">
            <a:extLst>
              <a:ext uri="{FF2B5EF4-FFF2-40B4-BE49-F238E27FC236}">
                <a16:creationId xmlns:a16="http://schemas.microsoft.com/office/drawing/2014/main" id="{231A1238-7E22-4B79-8BE1-D29186D079AC}"/>
              </a:ext>
            </a:extLst>
          </p:cNvPr>
          <p:cNvSpPr txBox="1"/>
          <p:nvPr/>
        </p:nvSpPr>
        <p:spPr>
          <a:xfrm>
            <a:off x="1412790" y="6673751"/>
            <a:ext cx="4080810" cy="1338059"/>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クイズは正解できたかな？</a:t>
            </a:r>
            <a:endParaRPr lang="en-US" altLang="ja-JP" sz="1270" dirty="0">
              <a:latin typeface="HG丸ｺﾞｼｯｸM-PRO" panose="020F0600000000000000" pitchFamily="50" charset="-128"/>
              <a:ea typeface="HG丸ｺﾞｼｯｸM-PRO" panose="020F0600000000000000" pitchFamily="50" charset="-128"/>
            </a:endParaRP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常総市のホームページには，議会で使われる言葉の説明も掲載しているよ。ぜひ見てみてね。</a:t>
            </a:r>
            <a:endParaRPr lang="en-US" altLang="ja-JP" sz="1270" dirty="0">
              <a:latin typeface="HG丸ｺﾞｼｯｸM-PRO" panose="020F0600000000000000" pitchFamily="50" charset="-128"/>
              <a:ea typeface="HG丸ｺﾞｼｯｸM-PRO" panose="020F0600000000000000" pitchFamily="50" charset="-128"/>
            </a:endParaRP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もっと詳しく市議会について調べたいときは，議会事務局に聞いてみるといいよ。</a:t>
            </a:r>
            <a:endParaRPr lang="ja-JP" altLang="ja-JP" sz="1270" dirty="0">
              <a:latin typeface="HG丸ｺﾞｼｯｸM-PRO" panose="020F0600000000000000" pitchFamily="50" charset="-128"/>
              <a:ea typeface="HG丸ｺﾞｼｯｸM-PRO" panose="020F0600000000000000" pitchFamily="50" charset="-128"/>
            </a:endParaRPr>
          </a:p>
        </p:txBody>
      </p:sp>
      <p:cxnSp>
        <p:nvCxnSpPr>
          <p:cNvPr id="22" name="直線コネクタ 21">
            <a:extLst>
              <a:ext uri="{FF2B5EF4-FFF2-40B4-BE49-F238E27FC236}">
                <a16:creationId xmlns:a16="http://schemas.microsoft.com/office/drawing/2014/main" id="{2CC359C3-3E5E-48A5-A503-09E84C32CFA2}"/>
              </a:ext>
            </a:extLst>
          </p:cNvPr>
          <p:cNvCxnSpPr>
            <a:cxnSpLocks/>
          </p:cNvCxnSpPr>
          <p:nvPr/>
        </p:nvCxnSpPr>
        <p:spPr>
          <a:xfrm>
            <a:off x="294176" y="8363214"/>
            <a:ext cx="6070358"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36D2F58D-92D9-4CEA-B8E9-7290F805EA8E}"/>
              </a:ext>
            </a:extLst>
          </p:cNvPr>
          <p:cNvSpPr txBox="1"/>
          <p:nvPr/>
        </p:nvSpPr>
        <p:spPr>
          <a:xfrm>
            <a:off x="326435" y="8407853"/>
            <a:ext cx="4871098" cy="1019253"/>
          </a:xfrm>
          <a:prstGeom prst="rect">
            <a:avLst/>
          </a:prstGeom>
          <a:noFill/>
        </p:spPr>
        <p:txBody>
          <a:bodyPr wrap="square" rtlCol="0">
            <a:spAutoFit/>
          </a:bodyPr>
          <a:lstStyle/>
          <a:p>
            <a:pPr>
              <a:lnSpc>
                <a:spcPts val="1996"/>
              </a:lnSpc>
            </a:pPr>
            <a:r>
              <a:rPr lang="ja-JP" altLang="en-US" sz="1452" b="1" dirty="0">
                <a:latin typeface="HG丸ｺﾞｼｯｸM-PRO" panose="020F0600000000000000" pitchFamily="50" charset="-128"/>
                <a:ea typeface="HG丸ｺﾞｼｯｸM-PRO" panose="020F0600000000000000" pitchFamily="50" charset="-128"/>
              </a:rPr>
              <a:t>常総市議会事務局</a:t>
            </a:r>
            <a:endParaRPr lang="en-US" altLang="ja-JP" sz="1452" b="1" dirty="0">
              <a:latin typeface="HG丸ｺﾞｼｯｸM-PRO" panose="020F0600000000000000" pitchFamily="50" charset="-128"/>
              <a:ea typeface="HG丸ｺﾞｼｯｸM-PRO" panose="020F0600000000000000" pitchFamily="50" charset="-128"/>
            </a:endParaRPr>
          </a:p>
          <a:p>
            <a:r>
              <a:rPr lang="ja-JP" altLang="en-US" sz="1089" dirty="0">
                <a:latin typeface="HG丸ｺﾞｼｯｸM-PRO" panose="020F0600000000000000" pitchFamily="50" charset="-128"/>
                <a:ea typeface="HG丸ｺﾞｼｯｸM-PRO" panose="020F0600000000000000" pitchFamily="50" charset="-128"/>
              </a:rPr>
              <a:t>〒</a:t>
            </a:r>
            <a:r>
              <a:rPr lang="en-US" altLang="ja-JP" sz="1089" dirty="0">
                <a:latin typeface="HG丸ｺﾞｼｯｸM-PRO" panose="020F0600000000000000" pitchFamily="50" charset="-128"/>
                <a:ea typeface="HG丸ｺﾞｼｯｸM-PRO" panose="020F0600000000000000" pitchFamily="50" charset="-128"/>
              </a:rPr>
              <a:t>303-8501</a:t>
            </a:r>
            <a:r>
              <a:rPr lang="ja-JP" altLang="en-US" sz="1089" dirty="0">
                <a:latin typeface="HG丸ｺﾞｼｯｸM-PRO" panose="020F0600000000000000" pitchFamily="50" charset="-128"/>
                <a:ea typeface="HG丸ｺﾞｼｯｸM-PRO" panose="020F0600000000000000" pitchFamily="50" charset="-128"/>
              </a:rPr>
              <a:t>　常総市水海道諏訪町</a:t>
            </a:r>
            <a:r>
              <a:rPr lang="en-US" altLang="ja-JP" sz="1089" dirty="0">
                <a:latin typeface="HG丸ｺﾞｼｯｸM-PRO" panose="020F0600000000000000" pitchFamily="50" charset="-128"/>
                <a:ea typeface="HG丸ｺﾞｼｯｸM-PRO" panose="020F0600000000000000" pitchFamily="50" charset="-128"/>
              </a:rPr>
              <a:t>3222</a:t>
            </a:r>
            <a:r>
              <a:rPr lang="ja-JP" altLang="en-US" sz="1089" dirty="0">
                <a:latin typeface="HG丸ｺﾞｼｯｸM-PRO" panose="020F0600000000000000" pitchFamily="50" charset="-128"/>
                <a:ea typeface="HG丸ｺﾞｼｯｸM-PRO" panose="020F0600000000000000" pitchFamily="50" charset="-128"/>
              </a:rPr>
              <a:t>番地</a:t>
            </a:r>
            <a:r>
              <a:rPr lang="en-US" altLang="ja-JP" sz="1089" dirty="0">
                <a:latin typeface="HG丸ｺﾞｼｯｸM-PRO" panose="020F0600000000000000" pitchFamily="50" charset="-128"/>
                <a:ea typeface="HG丸ｺﾞｼｯｸM-PRO" panose="020F0600000000000000" pitchFamily="50" charset="-128"/>
              </a:rPr>
              <a:t>3</a:t>
            </a:r>
            <a:r>
              <a:rPr lang="ja-JP" altLang="en-US" sz="1089" dirty="0">
                <a:latin typeface="HG丸ｺﾞｼｯｸM-PRO" panose="020F0600000000000000" pitchFamily="50" charset="-128"/>
                <a:ea typeface="HG丸ｺﾞｼｯｸM-PRO" panose="020F0600000000000000" pitchFamily="50" charset="-128"/>
              </a:rPr>
              <a:t>　議会棟</a:t>
            </a:r>
            <a:r>
              <a:rPr lang="en-US" altLang="ja-JP" sz="1089" dirty="0">
                <a:latin typeface="HG丸ｺﾞｼｯｸM-PRO" panose="020F0600000000000000" pitchFamily="50" charset="-128"/>
                <a:ea typeface="HG丸ｺﾞｼｯｸM-PRO" panose="020F0600000000000000" pitchFamily="50" charset="-128"/>
              </a:rPr>
              <a:t>3</a:t>
            </a:r>
            <a:r>
              <a:rPr lang="ja-JP" altLang="en-US" sz="1089" dirty="0">
                <a:latin typeface="HG丸ｺﾞｼｯｸM-PRO" panose="020F0600000000000000" pitchFamily="50" charset="-128"/>
                <a:ea typeface="HG丸ｺﾞｼｯｸM-PRO" panose="020F0600000000000000" pitchFamily="50" charset="-128"/>
              </a:rPr>
              <a:t>階</a:t>
            </a:r>
            <a:endParaRPr lang="en-US" altLang="ja-JP" sz="1089" dirty="0">
              <a:latin typeface="HG丸ｺﾞｼｯｸM-PRO" panose="020F0600000000000000" pitchFamily="50" charset="-128"/>
              <a:ea typeface="HG丸ｺﾞｼｯｸM-PRO" panose="020F0600000000000000" pitchFamily="50" charset="-128"/>
            </a:endParaRPr>
          </a:p>
          <a:p>
            <a:r>
              <a:rPr lang="ja-JP" altLang="en-US" sz="1089" dirty="0">
                <a:latin typeface="HG丸ｺﾞｼｯｸM-PRO" panose="020F0600000000000000" pitchFamily="50" charset="-128"/>
                <a:ea typeface="HG丸ｺﾞｼｯｸM-PRO" panose="020F0600000000000000" pitchFamily="50" charset="-128"/>
              </a:rPr>
              <a:t>電話：</a:t>
            </a:r>
            <a:r>
              <a:rPr lang="en-US" altLang="ja-JP" sz="1089" dirty="0">
                <a:latin typeface="HG丸ｺﾞｼｯｸM-PRO" panose="020F0600000000000000" pitchFamily="50" charset="-128"/>
                <a:ea typeface="HG丸ｺﾞｼｯｸM-PRO" panose="020F0600000000000000" pitchFamily="50" charset="-128"/>
              </a:rPr>
              <a:t>0297-23-2111</a:t>
            </a:r>
            <a:r>
              <a:rPr lang="ja-JP" altLang="en-US" sz="1089" dirty="0">
                <a:latin typeface="HG丸ｺﾞｼｯｸM-PRO" panose="020F0600000000000000" pitchFamily="50" charset="-128"/>
                <a:ea typeface="HG丸ｺﾞｼｯｸM-PRO" panose="020F0600000000000000" pitchFamily="50" charset="-128"/>
              </a:rPr>
              <a:t>（内線</a:t>
            </a:r>
            <a:r>
              <a:rPr lang="en-US" altLang="ja-JP" sz="1089" dirty="0">
                <a:latin typeface="HG丸ｺﾞｼｯｸM-PRO" panose="020F0600000000000000" pitchFamily="50" charset="-128"/>
                <a:ea typeface="HG丸ｺﾞｼｯｸM-PRO" panose="020F0600000000000000" pitchFamily="50" charset="-128"/>
              </a:rPr>
              <a:t>4510</a:t>
            </a:r>
            <a:r>
              <a:rPr lang="ja-JP" altLang="en-US" sz="1089" dirty="0" err="1">
                <a:latin typeface="HG丸ｺﾞｼｯｸM-PRO" panose="020F0600000000000000" pitchFamily="50" charset="-128"/>
                <a:ea typeface="HG丸ｺﾞｼｯｸM-PRO" panose="020F0600000000000000" pitchFamily="50" charset="-128"/>
              </a:rPr>
              <a:t>，</a:t>
            </a:r>
            <a:r>
              <a:rPr lang="en-US" altLang="ja-JP" sz="1089" dirty="0">
                <a:latin typeface="HG丸ｺﾞｼｯｸM-PRO" panose="020F0600000000000000" pitchFamily="50" charset="-128"/>
                <a:ea typeface="HG丸ｺﾞｼｯｸM-PRO" panose="020F0600000000000000" pitchFamily="50" charset="-128"/>
              </a:rPr>
              <a:t>4520</a:t>
            </a:r>
            <a:r>
              <a:rPr lang="ja-JP" altLang="en-US" sz="1089" dirty="0">
                <a:latin typeface="HG丸ｺﾞｼｯｸM-PRO" panose="020F0600000000000000" pitchFamily="50" charset="-128"/>
                <a:ea typeface="HG丸ｺﾞｼｯｸM-PRO" panose="020F0600000000000000" pitchFamily="50" charset="-128"/>
              </a:rPr>
              <a:t>）</a:t>
            </a:r>
            <a:endParaRPr lang="en-US" altLang="ja-JP" sz="1089" dirty="0">
              <a:latin typeface="HG丸ｺﾞｼｯｸM-PRO" panose="020F0600000000000000" pitchFamily="50" charset="-128"/>
              <a:ea typeface="HG丸ｺﾞｼｯｸM-PRO" panose="020F0600000000000000" pitchFamily="50" charset="-128"/>
            </a:endParaRPr>
          </a:p>
          <a:p>
            <a:r>
              <a:rPr lang="en-US" altLang="ja-JP" sz="1089" dirty="0">
                <a:latin typeface="HG丸ｺﾞｼｯｸM-PRO" panose="020F0600000000000000" pitchFamily="50" charset="-128"/>
                <a:ea typeface="HG丸ｺﾞｼｯｸM-PRO" panose="020F0600000000000000" pitchFamily="50" charset="-128"/>
              </a:rPr>
              <a:t>FAX</a:t>
            </a:r>
            <a:r>
              <a:rPr lang="ja-JP" altLang="en-US" sz="1089" dirty="0">
                <a:latin typeface="HG丸ｺﾞｼｯｸM-PRO" panose="020F0600000000000000" pitchFamily="50" charset="-128"/>
                <a:ea typeface="HG丸ｺﾞｼｯｸM-PRO" panose="020F0600000000000000" pitchFamily="50" charset="-128"/>
              </a:rPr>
              <a:t>：</a:t>
            </a:r>
            <a:r>
              <a:rPr lang="en-US" altLang="ja-JP" sz="1089" dirty="0">
                <a:latin typeface="HG丸ｺﾞｼｯｸM-PRO" panose="020F0600000000000000" pitchFamily="50" charset="-128"/>
                <a:ea typeface="HG丸ｺﾞｼｯｸM-PRO" panose="020F0600000000000000" pitchFamily="50" charset="-128"/>
              </a:rPr>
              <a:t>0297-23-1554</a:t>
            </a:r>
          </a:p>
          <a:p>
            <a:r>
              <a:rPr lang="en-US" altLang="ja-JP" sz="1089" dirty="0">
                <a:latin typeface="HG丸ｺﾞｼｯｸM-PRO" panose="020F0600000000000000" pitchFamily="50" charset="-128"/>
                <a:ea typeface="HG丸ｺﾞｼｯｸM-PRO" panose="020F0600000000000000" pitchFamily="50" charset="-128"/>
              </a:rPr>
              <a:t>Email</a:t>
            </a:r>
            <a:r>
              <a:rPr lang="ja-JP" altLang="en-US" sz="1089" dirty="0">
                <a:latin typeface="HG丸ｺﾞｼｯｸM-PRO" panose="020F0600000000000000" pitchFamily="50" charset="-128"/>
                <a:ea typeface="HG丸ｺﾞｼｯｸM-PRO" panose="020F0600000000000000" pitchFamily="50" charset="-128"/>
              </a:rPr>
              <a:t>：</a:t>
            </a:r>
            <a:r>
              <a:rPr lang="en-US" altLang="ja-JP" sz="1089" dirty="0">
                <a:latin typeface="HG丸ｺﾞｼｯｸM-PRO" panose="020F0600000000000000" pitchFamily="50" charset="-128"/>
                <a:ea typeface="HG丸ｺﾞｼｯｸM-PRO" panose="020F0600000000000000" pitchFamily="50" charset="-128"/>
              </a:rPr>
              <a:t>gikai@city.joso.lg.jp</a:t>
            </a:r>
            <a:r>
              <a:rPr lang="ja-JP" altLang="en-US" sz="1089" dirty="0">
                <a:latin typeface="HG丸ｺﾞｼｯｸM-PRO" panose="020F0600000000000000" pitchFamily="50" charset="-128"/>
                <a:ea typeface="HG丸ｺﾞｼｯｸM-PRO" panose="020F0600000000000000" pitchFamily="50" charset="-128"/>
              </a:rPr>
              <a:t>　</a:t>
            </a:r>
            <a:endParaRPr lang="en-US" altLang="ja-JP" sz="998" dirty="0">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7C4C0F86-1695-41A7-813B-739BFFE634B6}"/>
              </a:ext>
            </a:extLst>
          </p:cNvPr>
          <p:cNvSpPr txBox="1"/>
          <p:nvPr/>
        </p:nvSpPr>
        <p:spPr>
          <a:xfrm>
            <a:off x="5407704" y="6756894"/>
            <a:ext cx="1412196" cy="276999"/>
          </a:xfrm>
          <a:prstGeom prst="rect">
            <a:avLst/>
          </a:prstGeom>
          <a:noFill/>
        </p:spPr>
        <p:txBody>
          <a:bodyPr wrap="square" rtlCol="0">
            <a:spAutoFit/>
          </a:bodyPr>
          <a:lstStyle/>
          <a:p>
            <a:r>
              <a:rPr kumimoji="1" lang="en-US" altLang="ja-JP" sz="1200" dirty="0">
                <a:latin typeface="HG丸ｺﾞｼｯｸM-PRO" panose="020F0600000000000000" pitchFamily="50" charset="-128"/>
                <a:ea typeface="HG丸ｺﾞｼｯｸM-PRO" panose="020F0600000000000000" pitchFamily="50" charset="-128"/>
              </a:rPr>
              <a:t>【</a:t>
            </a:r>
            <a:r>
              <a:rPr kumimoji="1" lang="ja-JP" altLang="en-US" sz="1200" dirty="0">
                <a:latin typeface="HG丸ｺﾞｼｯｸM-PRO" panose="020F0600000000000000" pitchFamily="50" charset="-128"/>
                <a:ea typeface="HG丸ｺﾞｼｯｸM-PRO" panose="020F0600000000000000" pitchFamily="50" charset="-128"/>
              </a:rPr>
              <a:t>議会用語解説</a:t>
            </a:r>
            <a:r>
              <a:rPr kumimoji="1" lang="en-US" altLang="ja-JP" sz="1200" dirty="0">
                <a:latin typeface="HG丸ｺﾞｼｯｸM-PRO" panose="020F0600000000000000" pitchFamily="50" charset="-128"/>
                <a:ea typeface="HG丸ｺﾞｼｯｸM-PRO" panose="020F0600000000000000" pitchFamily="50" charset="-128"/>
              </a:rPr>
              <a:t>】</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23" name="図 22">
            <a:extLst>
              <a:ext uri="{FF2B5EF4-FFF2-40B4-BE49-F238E27FC236}">
                <a16:creationId xmlns:a16="http://schemas.microsoft.com/office/drawing/2014/main" id="{CF1FA769-0B94-4F2B-9F86-AABE2F8A6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948" y="7033893"/>
            <a:ext cx="803707" cy="803707"/>
          </a:xfrm>
          <a:prstGeom prst="rect">
            <a:avLst/>
          </a:prstGeom>
        </p:spPr>
      </p:pic>
    </p:spTree>
    <p:extLst>
      <p:ext uri="{BB962C8B-B14F-4D97-AF65-F5344CB8AC3E}">
        <p14:creationId xmlns:p14="http://schemas.microsoft.com/office/powerpoint/2010/main" val="1900217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吹き出し: 角を丸めた四角形 1">
            <a:extLst>
              <a:ext uri="{FF2B5EF4-FFF2-40B4-BE49-F238E27FC236}">
                <a16:creationId xmlns:a16="http://schemas.microsoft.com/office/drawing/2014/main" id="{934AECE5-A06C-4B29-B87B-6A6331BE7282}"/>
              </a:ext>
            </a:extLst>
          </p:cNvPr>
          <p:cNvSpPr/>
          <p:nvPr/>
        </p:nvSpPr>
        <p:spPr>
          <a:xfrm>
            <a:off x="1340333" y="1190918"/>
            <a:ext cx="4322470" cy="495994"/>
          </a:xfrm>
          <a:prstGeom prst="wedgeRoundRectCallout">
            <a:avLst>
              <a:gd name="adj1" fmla="val -53798"/>
              <a:gd name="adj2" fmla="val 45184"/>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3" name="テキスト ボックス 2">
            <a:extLst>
              <a:ext uri="{FF2B5EF4-FFF2-40B4-BE49-F238E27FC236}">
                <a16:creationId xmlns:a16="http://schemas.microsoft.com/office/drawing/2014/main" id="{6DE01E58-9A9A-4174-ABB1-C7C80397D109}"/>
              </a:ext>
            </a:extLst>
          </p:cNvPr>
          <p:cNvSpPr txBox="1"/>
          <p:nvPr/>
        </p:nvSpPr>
        <p:spPr>
          <a:xfrm>
            <a:off x="1357587" y="1195137"/>
            <a:ext cx="4322471" cy="483209"/>
          </a:xfrm>
          <a:prstGeom prst="rect">
            <a:avLst/>
          </a:prstGeom>
          <a:noFill/>
        </p:spPr>
        <p:txBody>
          <a:bodyPr wrap="square" rtlCol="0">
            <a:spAutoFit/>
          </a:bodyPr>
          <a:lstStyle/>
          <a:p>
            <a:r>
              <a:rPr lang="ja-JP" altLang="ja-JP" sz="1270" dirty="0">
                <a:latin typeface="HG丸ｺﾞｼｯｸM-PRO" panose="020F0600000000000000" pitchFamily="50" charset="-128"/>
                <a:ea typeface="HG丸ｺﾞｼｯｸM-PRO" panose="020F0600000000000000" pitchFamily="50" charset="-128"/>
              </a:rPr>
              <a:t>学校へ行く道が</a:t>
            </a:r>
            <a:r>
              <a:rPr lang="ja-JP" altLang="en-US" sz="1270" dirty="0">
                <a:latin typeface="HG丸ｺﾞｼｯｸM-PRO" panose="020F0600000000000000" pitchFamily="50" charset="-128"/>
                <a:ea typeface="HG丸ｺﾞｼｯｸM-PRO" panose="020F0600000000000000" pitchFamily="50" charset="-128"/>
              </a:rPr>
              <a:t>デコボコして，狭くて危ないから怖い</a:t>
            </a:r>
            <a:r>
              <a:rPr lang="ja-JP" altLang="ja-JP" sz="1270" dirty="0">
                <a:latin typeface="HG丸ｺﾞｼｯｸM-PRO" panose="020F0600000000000000" pitchFamily="50" charset="-128"/>
                <a:ea typeface="HG丸ｺﾞｼｯｸM-PRO" panose="020F0600000000000000" pitchFamily="50" charset="-128"/>
              </a:rPr>
              <a:t>。</a:t>
            </a:r>
            <a:r>
              <a:rPr lang="ja-JP" altLang="en-US" sz="1270" dirty="0">
                <a:latin typeface="HG丸ｺﾞｼｯｸM-PRO" panose="020F0600000000000000" pitchFamily="50" charset="-128"/>
                <a:ea typeface="HG丸ｺﾞｼｯｸM-PRO" panose="020F0600000000000000" pitchFamily="50" charset="-128"/>
              </a:rPr>
              <a:t>どうやって直してもらったらいいんだろう。</a:t>
            </a:r>
            <a:endParaRPr kumimoji="1" lang="ja-JP" altLang="en-US" sz="998" dirty="0">
              <a:latin typeface="HG丸ｺﾞｼｯｸM-PRO" panose="020F0600000000000000" pitchFamily="50" charset="-128"/>
              <a:ea typeface="HG丸ｺﾞｼｯｸM-PRO" panose="020F0600000000000000" pitchFamily="50" charset="-128"/>
            </a:endParaRPr>
          </a:p>
        </p:txBody>
      </p:sp>
      <p:sp>
        <p:nvSpPr>
          <p:cNvPr id="6" name="吹き出し: 角を丸めた四角形 5">
            <a:extLst>
              <a:ext uri="{FF2B5EF4-FFF2-40B4-BE49-F238E27FC236}">
                <a16:creationId xmlns:a16="http://schemas.microsoft.com/office/drawing/2014/main" id="{0765BC11-93AA-41FD-8B93-91FCAEF50E99}"/>
              </a:ext>
            </a:extLst>
          </p:cNvPr>
          <p:cNvSpPr/>
          <p:nvPr/>
        </p:nvSpPr>
        <p:spPr>
          <a:xfrm>
            <a:off x="1286255" y="1801442"/>
            <a:ext cx="4322470" cy="489878"/>
          </a:xfrm>
          <a:prstGeom prst="wedgeRoundRectCallout">
            <a:avLst>
              <a:gd name="adj1" fmla="val 53893"/>
              <a:gd name="adj2" fmla="val -8733"/>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7" name="テキスト ボックス 6">
            <a:extLst>
              <a:ext uri="{FF2B5EF4-FFF2-40B4-BE49-F238E27FC236}">
                <a16:creationId xmlns:a16="http://schemas.microsoft.com/office/drawing/2014/main" id="{A40AF84E-9EA4-463F-B203-0C730A8187C5}"/>
              </a:ext>
            </a:extLst>
          </p:cNvPr>
          <p:cNvSpPr txBox="1"/>
          <p:nvPr/>
        </p:nvSpPr>
        <p:spPr>
          <a:xfrm>
            <a:off x="1348338" y="1796827"/>
            <a:ext cx="4322471" cy="483209"/>
          </a:xfrm>
          <a:prstGeom prst="rect">
            <a:avLst/>
          </a:prstGeom>
          <a:noFill/>
        </p:spPr>
        <p:txBody>
          <a:bodyPr wrap="square" rtlCol="0">
            <a:spAutoFit/>
          </a:bodyPr>
          <a:lstStyle/>
          <a:p>
            <a:r>
              <a:rPr lang="ja-JP" altLang="ja-JP" sz="1270" dirty="0">
                <a:latin typeface="HG丸ｺﾞｼｯｸM-PRO" panose="020F0600000000000000" pitchFamily="50" charset="-128"/>
                <a:ea typeface="HG丸ｺﾞｼｯｸM-PRO" panose="020F0600000000000000" pitchFamily="50" charset="-128"/>
              </a:rPr>
              <a:t>放課後や休みの日にもっと自由に勉強できるような場所があったらいいのに。</a:t>
            </a:r>
            <a:endParaRPr kumimoji="1" lang="ja-JP" altLang="en-US" sz="907" dirty="0">
              <a:latin typeface="HG丸ｺﾞｼｯｸM-PRO" panose="020F0600000000000000" pitchFamily="50" charset="-128"/>
              <a:ea typeface="HG丸ｺﾞｼｯｸM-PRO" panose="020F0600000000000000" pitchFamily="50" charset="-128"/>
            </a:endParaRPr>
          </a:p>
        </p:txBody>
      </p:sp>
      <p:sp>
        <p:nvSpPr>
          <p:cNvPr id="14" name="吹き出し: 角を丸めた四角形 13">
            <a:extLst>
              <a:ext uri="{FF2B5EF4-FFF2-40B4-BE49-F238E27FC236}">
                <a16:creationId xmlns:a16="http://schemas.microsoft.com/office/drawing/2014/main" id="{B52B2E9F-2FF6-4322-811A-59655A370F06}"/>
              </a:ext>
            </a:extLst>
          </p:cNvPr>
          <p:cNvSpPr/>
          <p:nvPr/>
        </p:nvSpPr>
        <p:spPr>
          <a:xfrm>
            <a:off x="1340331" y="2404154"/>
            <a:ext cx="4322470" cy="555195"/>
          </a:xfrm>
          <a:prstGeom prst="wedgeRoundRectCallout">
            <a:avLst>
              <a:gd name="adj1" fmla="val -53578"/>
              <a:gd name="adj2" fmla="val -4970"/>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5" name="テキスト ボックス 14">
            <a:extLst>
              <a:ext uri="{FF2B5EF4-FFF2-40B4-BE49-F238E27FC236}">
                <a16:creationId xmlns:a16="http://schemas.microsoft.com/office/drawing/2014/main" id="{FF3FBACD-A315-407C-B24F-A970F8BE1E2B}"/>
              </a:ext>
            </a:extLst>
          </p:cNvPr>
          <p:cNvSpPr txBox="1"/>
          <p:nvPr/>
        </p:nvSpPr>
        <p:spPr>
          <a:xfrm>
            <a:off x="1357587" y="2434290"/>
            <a:ext cx="4322471" cy="483209"/>
          </a:xfrm>
          <a:prstGeom prst="rect">
            <a:avLst/>
          </a:prstGeom>
          <a:noFill/>
        </p:spPr>
        <p:txBody>
          <a:bodyPr wrap="square" rtlCol="0">
            <a:spAutoFit/>
          </a:bodyPr>
          <a:lstStyle/>
          <a:p>
            <a:r>
              <a:rPr lang="ja-JP" altLang="ja-JP" sz="1270" dirty="0">
                <a:latin typeface="HG丸ｺﾞｼｯｸM-PRO" panose="020F0600000000000000" pitchFamily="50" charset="-128"/>
                <a:ea typeface="HG丸ｺﾞｼｯｸM-PRO" panose="020F0600000000000000" pitchFamily="50" charset="-128"/>
              </a:rPr>
              <a:t>夜に暗くなるとこどもの帰り道が心配だわ。街灯をもっと</a:t>
            </a:r>
            <a:r>
              <a:rPr lang="ja-JP" altLang="en-US" sz="1270" dirty="0">
                <a:latin typeface="HG丸ｺﾞｼｯｸM-PRO" panose="020F0600000000000000" pitchFamily="50" charset="-128"/>
                <a:ea typeface="HG丸ｺﾞｼｯｸM-PRO" panose="020F0600000000000000" pitchFamily="50" charset="-128"/>
              </a:rPr>
              <a:t>増やしてくれ</a:t>
            </a:r>
            <a:r>
              <a:rPr lang="ja-JP" altLang="ja-JP" sz="1270" dirty="0">
                <a:latin typeface="HG丸ｺﾞｼｯｸM-PRO" panose="020F0600000000000000" pitchFamily="50" charset="-128"/>
                <a:ea typeface="HG丸ｺﾞｼｯｸM-PRO" panose="020F0600000000000000" pitchFamily="50" charset="-128"/>
              </a:rPr>
              <a:t>ないかしら。</a:t>
            </a:r>
            <a:endParaRPr kumimoji="1" lang="ja-JP" altLang="en-US" sz="907" dirty="0">
              <a:latin typeface="HG丸ｺﾞｼｯｸM-PRO" panose="020F0600000000000000" pitchFamily="50" charset="-128"/>
              <a:ea typeface="HG丸ｺﾞｼｯｸM-PRO" panose="020F0600000000000000" pitchFamily="50" charset="-128"/>
            </a:endParaRPr>
          </a:p>
        </p:txBody>
      </p:sp>
      <p:sp>
        <p:nvSpPr>
          <p:cNvPr id="17" name="吹き出し: 角を丸めた四角形 16">
            <a:extLst>
              <a:ext uri="{FF2B5EF4-FFF2-40B4-BE49-F238E27FC236}">
                <a16:creationId xmlns:a16="http://schemas.microsoft.com/office/drawing/2014/main" id="{45C268BC-204E-4F08-A758-379BCFBA3EB1}"/>
              </a:ext>
            </a:extLst>
          </p:cNvPr>
          <p:cNvSpPr/>
          <p:nvPr/>
        </p:nvSpPr>
        <p:spPr>
          <a:xfrm>
            <a:off x="1286255" y="3066733"/>
            <a:ext cx="4322470" cy="518696"/>
          </a:xfrm>
          <a:prstGeom prst="wedgeRoundRectCallout">
            <a:avLst>
              <a:gd name="adj1" fmla="val 53599"/>
              <a:gd name="adj2" fmla="val -1388"/>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8" name="テキスト ボックス 17">
            <a:extLst>
              <a:ext uri="{FF2B5EF4-FFF2-40B4-BE49-F238E27FC236}">
                <a16:creationId xmlns:a16="http://schemas.microsoft.com/office/drawing/2014/main" id="{51616E29-E832-4B9D-84CB-7807DEE20AFC}"/>
              </a:ext>
            </a:extLst>
          </p:cNvPr>
          <p:cNvSpPr txBox="1"/>
          <p:nvPr/>
        </p:nvSpPr>
        <p:spPr>
          <a:xfrm>
            <a:off x="1309820" y="3083467"/>
            <a:ext cx="4322471" cy="483209"/>
          </a:xfrm>
          <a:prstGeom prst="rect">
            <a:avLst/>
          </a:prstGeom>
          <a:noFill/>
        </p:spPr>
        <p:txBody>
          <a:bodyPr wrap="square" rtlCol="0">
            <a:spAutoFit/>
          </a:bodyPr>
          <a:lstStyle/>
          <a:p>
            <a:r>
              <a:rPr lang="ja-JP" altLang="ja-JP" sz="1270" dirty="0">
                <a:latin typeface="HG丸ｺﾞｼｯｸM-PRO" panose="020F0600000000000000" pitchFamily="50" charset="-128"/>
                <a:ea typeface="HG丸ｺﾞｼｯｸM-PRO" panose="020F0600000000000000" pitchFamily="50" charset="-128"/>
              </a:rPr>
              <a:t>車がないとどこへ行くのも大変で</a:t>
            </a:r>
            <a:r>
              <a:rPr lang="ja-JP" altLang="en-US" sz="1270" dirty="0">
                <a:latin typeface="HG丸ｺﾞｼｯｸM-PRO" panose="020F0600000000000000" pitchFamily="50" charset="-128"/>
                <a:ea typeface="HG丸ｺﾞｼｯｸM-PRO" panose="020F0600000000000000" pitchFamily="50" charset="-128"/>
              </a:rPr>
              <a:t>，病院や買い物にも行けない。</a:t>
            </a:r>
            <a:r>
              <a:rPr lang="ja-JP" altLang="ja-JP" sz="1270" dirty="0">
                <a:latin typeface="HG丸ｺﾞｼｯｸM-PRO" panose="020F0600000000000000" pitchFamily="50" charset="-128"/>
                <a:ea typeface="HG丸ｺﾞｼｯｸM-PRO" panose="020F0600000000000000" pitchFamily="50" charset="-128"/>
              </a:rPr>
              <a:t>どうにかしてほしい。</a:t>
            </a:r>
            <a:endParaRPr kumimoji="1" lang="ja-JP" altLang="en-US" sz="907" dirty="0">
              <a:latin typeface="HG丸ｺﾞｼｯｸM-PRO" panose="020F0600000000000000" pitchFamily="50" charset="-128"/>
              <a:ea typeface="HG丸ｺﾞｼｯｸM-PRO" panose="020F0600000000000000" pitchFamily="50" charset="-128"/>
            </a:endParaRPr>
          </a:p>
        </p:txBody>
      </p:sp>
      <p:sp>
        <p:nvSpPr>
          <p:cNvPr id="20" name="吹き出し: 角を丸めた四角形 19">
            <a:extLst>
              <a:ext uri="{FF2B5EF4-FFF2-40B4-BE49-F238E27FC236}">
                <a16:creationId xmlns:a16="http://schemas.microsoft.com/office/drawing/2014/main" id="{62436A82-634C-429D-BFEB-C0B9EA9E7908}"/>
              </a:ext>
            </a:extLst>
          </p:cNvPr>
          <p:cNvSpPr/>
          <p:nvPr/>
        </p:nvSpPr>
        <p:spPr>
          <a:xfrm>
            <a:off x="1348338" y="3723410"/>
            <a:ext cx="4322470" cy="555195"/>
          </a:xfrm>
          <a:prstGeom prst="wedgeRoundRectCallout">
            <a:avLst>
              <a:gd name="adj1" fmla="val -53578"/>
              <a:gd name="adj2" fmla="val -4970"/>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21" name="テキスト ボックス 20">
            <a:extLst>
              <a:ext uri="{FF2B5EF4-FFF2-40B4-BE49-F238E27FC236}">
                <a16:creationId xmlns:a16="http://schemas.microsoft.com/office/drawing/2014/main" id="{6A48BD84-7356-4349-AF95-F8B6B7B8B5F3}"/>
              </a:ext>
            </a:extLst>
          </p:cNvPr>
          <p:cNvSpPr txBox="1"/>
          <p:nvPr/>
        </p:nvSpPr>
        <p:spPr>
          <a:xfrm>
            <a:off x="1348339" y="3744798"/>
            <a:ext cx="4322471" cy="483209"/>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近所の人たちといつでも集まって，楽しく過ごせる場所があったらいいのに。</a:t>
            </a:r>
          </a:p>
        </p:txBody>
      </p:sp>
      <p:pic>
        <p:nvPicPr>
          <p:cNvPr id="22" name="図 21">
            <a:extLst>
              <a:ext uri="{FF2B5EF4-FFF2-40B4-BE49-F238E27FC236}">
                <a16:creationId xmlns:a16="http://schemas.microsoft.com/office/drawing/2014/main" id="{E3D94F39-1479-4759-91DE-C8C56090730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7164" y="4445727"/>
            <a:ext cx="766564" cy="1096115"/>
          </a:xfrm>
          <a:prstGeom prst="rect">
            <a:avLst/>
          </a:prstGeom>
        </p:spPr>
      </p:pic>
      <p:sp>
        <p:nvSpPr>
          <p:cNvPr id="23" name="タイトル 1">
            <a:extLst>
              <a:ext uri="{FF2B5EF4-FFF2-40B4-BE49-F238E27FC236}">
                <a16:creationId xmlns:a16="http://schemas.microsoft.com/office/drawing/2014/main" id="{CF777BBC-FADD-426A-9C91-DA373FC6B812}"/>
              </a:ext>
            </a:extLst>
          </p:cNvPr>
          <p:cNvSpPr>
            <a:spLocks noGrp="1"/>
          </p:cNvSpPr>
          <p:nvPr>
            <p:ph type="title"/>
          </p:nvPr>
        </p:nvSpPr>
        <p:spPr>
          <a:xfrm>
            <a:off x="326435" y="452783"/>
            <a:ext cx="6205124" cy="587854"/>
          </a:xfrm>
          <a:solidFill>
            <a:schemeClr val="accent2">
              <a:lumMod val="20000"/>
              <a:lumOff val="80000"/>
              <a:alpha val="66000"/>
            </a:schemeClr>
          </a:solidFill>
          <a:ln w="12700">
            <a:noFill/>
          </a:ln>
        </p:spPr>
        <p:txBody>
          <a:bodyPr>
            <a:normAutofit/>
          </a:bodyPr>
          <a:lstStyle/>
          <a:p>
            <a:r>
              <a:rPr lang="ja-JP" altLang="en-US" sz="2359" dirty="0">
                <a:latin typeface="HGS創英角ﾎﾟｯﾌﾟ体" panose="040B0A00000000000000" pitchFamily="50" charset="-128"/>
                <a:ea typeface="HGS創英角ﾎﾟｯﾌﾟ体" panose="040B0A00000000000000" pitchFamily="50" charset="-128"/>
              </a:rPr>
              <a:t>１．住みやすいまちって、どんなまち？</a:t>
            </a:r>
          </a:p>
        </p:txBody>
      </p:sp>
      <p:sp>
        <p:nvSpPr>
          <p:cNvPr id="24" name="テキスト ボックス 23">
            <a:extLst>
              <a:ext uri="{FF2B5EF4-FFF2-40B4-BE49-F238E27FC236}">
                <a16:creationId xmlns:a16="http://schemas.microsoft.com/office/drawing/2014/main" id="{5581BFA7-CD64-4C29-9AB5-5CDFBC311B92}"/>
              </a:ext>
            </a:extLst>
          </p:cNvPr>
          <p:cNvSpPr txBox="1"/>
          <p:nvPr/>
        </p:nvSpPr>
        <p:spPr>
          <a:xfrm>
            <a:off x="1357589" y="4399352"/>
            <a:ext cx="4828548" cy="1851020"/>
          </a:xfrm>
          <a:prstGeom prst="rect">
            <a:avLst/>
          </a:prstGeom>
          <a:noFill/>
        </p:spPr>
        <p:txBody>
          <a:bodyPr wrap="square" rtlCol="0">
            <a:spAutoFit/>
          </a:bodyPr>
          <a:lstStyle/>
          <a:p>
            <a:pPr>
              <a:lnSpc>
                <a:spcPts val="1996"/>
              </a:lnSpc>
            </a:pPr>
            <a:r>
              <a:rPr lang="ja-JP" altLang="en-US" sz="1452"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このように住みやすいまちにするためには，住んでいる人</a:t>
            </a:r>
            <a:r>
              <a:rPr lang="ja-JP" altLang="en-US" sz="1270" dirty="0">
                <a:latin typeface="HG丸ｺﾞｼｯｸM-PRO" panose="020F0600000000000000" pitchFamily="50" charset="-128"/>
                <a:ea typeface="HG丸ｺﾞｼｯｸM-PRO" panose="020F0600000000000000" pitchFamily="50" charset="-128"/>
              </a:rPr>
              <a:t>が</a:t>
            </a:r>
            <a:r>
              <a:rPr lang="ja-JP" altLang="ja-JP" sz="1270" dirty="0">
                <a:latin typeface="HG丸ｺﾞｼｯｸM-PRO" panose="020F0600000000000000" pitchFamily="50" charset="-128"/>
                <a:ea typeface="HG丸ｺﾞｼｯｸM-PRO" panose="020F0600000000000000" pitchFamily="50" charset="-128"/>
              </a:rPr>
              <a:t>困っていること</a:t>
            </a:r>
            <a:r>
              <a:rPr lang="ja-JP" altLang="en-US" sz="1270" dirty="0">
                <a:latin typeface="HG丸ｺﾞｼｯｸM-PRO" panose="020F0600000000000000" pitchFamily="50" charset="-128"/>
                <a:ea typeface="HG丸ｺﾞｼｯｸM-PRO" panose="020F0600000000000000" pitchFamily="50" charset="-128"/>
              </a:rPr>
              <a:t>，それぞれの考えや</a:t>
            </a:r>
            <a:r>
              <a:rPr lang="ja-JP" altLang="ja-JP" sz="1270" dirty="0">
                <a:latin typeface="HG丸ｺﾞｼｯｸM-PRO" panose="020F0600000000000000" pitchFamily="50" charset="-128"/>
                <a:ea typeface="HG丸ｺﾞｼｯｸM-PRO" panose="020F0600000000000000" pitchFamily="50" charset="-128"/>
              </a:rPr>
              <a:t>意見があって，どのようにしたらより</a:t>
            </a:r>
            <a:r>
              <a:rPr lang="ja-JP" altLang="en-US" sz="1270" dirty="0">
                <a:latin typeface="HG丸ｺﾞｼｯｸM-PRO" panose="020F0600000000000000" pitchFamily="50" charset="-128"/>
                <a:ea typeface="HG丸ｺﾞｼｯｸM-PRO" panose="020F0600000000000000" pitchFamily="50" charset="-128"/>
              </a:rPr>
              <a:t>良い</a:t>
            </a:r>
            <a:r>
              <a:rPr lang="ja-JP" altLang="ja-JP" sz="1270" dirty="0">
                <a:latin typeface="HG丸ｺﾞｼｯｸM-PRO" panose="020F0600000000000000" pitchFamily="50" charset="-128"/>
                <a:ea typeface="HG丸ｺﾞｼｯｸM-PRO" panose="020F0600000000000000" pitchFamily="50" charset="-128"/>
              </a:rPr>
              <a:t>まちにして</a:t>
            </a:r>
            <a:r>
              <a:rPr lang="ja-JP" altLang="en-US" sz="1270" dirty="0">
                <a:latin typeface="HG丸ｺﾞｼｯｸM-PRO" panose="020F0600000000000000" pitchFamily="50" charset="-128"/>
                <a:ea typeface="HG丸ｺﾞｼｯｸM-PRO" panose="020F0600000000000000" pitchFamily="50" charset="-128"/>
              </a:rPr>
              <a:t>い</a:t>
            </a:r>
            <a:r>
              <a:rPr lang="ja-JP" altLang="ja-JP" sz="1270" dirty="0">
                <a:latin typeface="HG丸ｺﾞｼｯｸM-PRO" panose="020F0600000000000000" pitchFamily="50" charset="-128"/>
                <a:ea typeface="HG丸ｺﾞｼｯｸM-PRO" panose="020F0600000000000000" pitchFamily="50" charset="-128"/>
              </a:rPr>
              <a:t>ける</a:t>
            </a:r>
            <a:r>
              <a:rPr lang="ja-JP" altLang="en-US" sz="1270" dirty="0">
                <a:latin typeface="HG丸ｺﾞｼｯｸM-PRO" panose="020F0600000000000000" pitchFamily="50" charset="-128"/>
                <a:ea typeface="HG丸ｺﾞｼｯｸM-PRO" panose="020F0600000000000000" pitchFamily="50" charset="-128"/>
              </a:rPr>
              <a:t>かなぁ</a:t>
            </a:r>
            <a:r>
              <a:rPr lang="ja-JP" altLang="ja-JP" sz="1270" dirty="0">
                <a:latin typeface="HG丸ｺﾞｼｯｸM-PRO" panose="020F0600000000000000" pitchFamily="50" charset="-128"/>
                <a:ea typeface="HG丸ｺﾞｼｯｸM-PRO" panose="020F0600000000000000" pitchFamily="50" charset="-128"/>
              </a:rPr>
              <a:t>…</a:t>
            </a: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そこで，</a:t>
            </a:r>
            <a:r>
              <a:rPr lang="ja-JP" altLang="ja-JP" sz="1270" dirty="0">
                <a:latin typeface="HG丸ｺﾞｼｯｸM-PRO" panose="020F0600000000000000" pitchFamily="50" charset="-128"/>
                <a:ea typeface="HG丸ｺﾞｼｯｸM-PRO" panose="020F0600000000000000" pitchFamily="50" charset="-128"/>
              </a:rPr>
              <a:t>みんなの暮らしを豊かにし</a:t>
            </a:r>
            <a:r>
              <a:rPr lang="ja-JP" altLang="en-US" sz="1270" dirty="0">
                <a:latin typeface="HG丸ｺﾞｼｯｸM-PRO" panose="020F0600000000000000" pitchFamily="50" charset="-128"/>
                <a:ea typeface="HG丸ｺﾞｼｯｸM-PRO" panose="020F0600000000000000" pitchFamily="50" charset="-128"/>
              </a:rPr>
              <a:t>て</a:t>
            </a:r>
            <a:r>
              <a:rPr lang="ja-JP" altLang="ja-JP" sz="1270" dirty="0">
                <a:latin typeface="HG丸ｺﾞｼｯｸM-PRO" panose="020F0600000000000000" pitchFamily="50" charset="-128"/>
                <a:ea typeface="HG丸ｺﾞｼｯｸM-PRO" panose="020F0600000000000000" pitchFamily="50" charset="-128"/>
              </a:rPr>
              <a:t>，生活が便利になるような提案やお願い</a:t>
            </a:r>
            <a:r>
              <a:rPr lang="ja-JP" altLang="en-US" sz="1270" dirty="0">
                <a:latin typeface="HG丸ｺﾞｼｯｸM-PRO" panose="020F0600000000000000" pitchFamily="50" charset="-128"/>
                <a:ea typeface="HG丸ｺﾞｼｯｸM-PRO" panose="020F0600000000000000" pitchFamily="50" charset="-128"/>
              </a:rPr>
              <a:t>の実現のために</a:t>
            </a:r>
            <a:r>
              <a:rPr lang="ja-JP" altLang="ja-JP" sz="1270" dirty="0">
                <a:latin typeface="HG丸ｺﾞｼｯｸM-PRO" panose="020F0600000000000000" pitchFamily="50" charset="-128"/>
                <a:ea typeface="HG丸ｺﾞｼｯｸM-PRO" panose="020F0600000000000000" pitchFamily="50" charset="-128"/>
              </a:rPr>
              <a:t>『</a:t>
            </a:r>
            <a:r>
              <a:rPr lang="ja-JP" altLang="ja-JP" sz="1270" b="1" dirty="0">
                <a:solidFill>
                  <a:srgbClr val="FF0000"/>
                </a:solidFill>
                <a:latin typeface="HG丸ｺﾞｼｯｸM-PRO" panose="020F0600000000000000" pitchFamily="50" charset="-128"/>
                <a:ea typeface="HG丸ｺﾞｼｯｸM-PRO" panose="020F0600000000000000" pitchFamily="50" charset="-128"/>
              </a:rPr>
              <a:t>市議会議員</a:t>
            </a:r>
            <a:r>
              <a:rPr lang="ja-JP" altLang="ja-JP" sz="1270" dirty="0">
                <a:latin typeface="HG丸ｺﾞｼｯｸM-PRO" panose="020F0600000000000000" pitchFamily="50" charset="-128"/>
                <a:ea typeface="HG丸ｺﾞｼｯｸM-PRO" panose="020F0600000000000000" pitchFamily="50" charset="-128"/>
              </a:rPr>
              <a:t>』や『</a:t>
            </a:r>
            <a:r>
              <a:rPr lang="ja-JP" altLang="ja-JP" sz="1270" b="1" dirty="0">
                <a:solidFill>
                  <a:srgbClr val="FF0000"/>
                </a:solidFill>
                <a:latin typeface="HG丸ｺﾞｼｯｸM-PRO" panose="020F0600000000000000" pitchFamily="50" charset="-128"/>
                <a:ea typeface="HG丸ｺﾞｼｯｸM-PRO" panose="020F0600000000000000" pitchFamily="50" charset="-128"/>
              </a:rPr>
              <a:t>市議会</a:t>
            </a:r>
            <a:r>
              <a:rPr lang="ja-JP" altLang="ja-JP" sz="1270" dirty="0">
                <a:latin typeface="HG丸ｺﾞｼｯｸM-PRO" panose="020F0600000000000000" pitchFamily="50" charset="-128"/>
                <a:ea typeface="HG丸ｺﾞｼｯｸM-PRO" panose="020F0600000000000000" pitchFamily="50" charset="-128"/>
              </a:rPr>
              <a:t>』が大きく関係しています。</a:t>
            </a:r>
            <a:r>
              <a:rPr lang="ja-JP" altLang="en-US" sz="1270" dirty="0">
                <a:latin typeface="HG丸ｺﾞｼｯｸM-PRO" panose="020F0600000000000000" pitchFamily="50" charset="-128"/>
                <a:ea typeface="HG丸ｺﾞｼｯｸM-PRO" panose="020F0600000000000000" pitchFamily="50" charset="-128"/>
              </a:rPr>
              <a:t>それでは</a:t>
            </a:r>
            <a:r>
              <a:rPr lang="ja-JP" altLang="ja-JP" sz="1270" dirty="0">
                <a:latin typeface="HG丸ｺﾞｼｯｸM-PRO" panose="020F0600000000000000" pitchFamily="50" charset="-128"/>
                <a:ea typeface="HG丸ｺﾞｼｯｸM-PRO" panose="020F0600000000000000" pitchFamily="50" charset="-128"/>
              </a:rPr>
              <a:t>，市議会議員や市議会について</a:t>
            </a:r>
            <a:r>
              <a:rPr lang="ja-JP" altLang="en-US" sz="1270" dirty="0">
                <a:latin typeface="HG丸ｺﾞｼｯｸM-PRO" panose="020F0600000000000000" pitchFamily="50" charset="-128"/>
                <a:ea typeface="HG丸ｺﾞｼｯｸM-PRO" panose="020F0600000000000000" pitchFamily="50" charset="-128"/>
              </a:rPr>
              <a:t>詳しく</a:t>
            </a:r>
            <a:r>
              <a:rPr lang="ja-JP" altLang="ja-JP" sz="1270" dirty="0">
                <a:latin typeface="HG丸ｺﾞｼｯｸM-PRO" panose="020F0600000000000000" pitchFamily="50" charset="-128"/>
                <a:ea typeface="HG丸ｺﾞｼｯｸM-PRO" panose="020F0600000000000000" pitchFamily="50" charset="-128"/>
              </a:rPr>
              <a:t>調べてみよう。</a:t>
            </a:r>
          </a:p>
        </p:txBody>
      </p:sp>
      <p:sp>
        <p:nvSpPr>
          <p:cNvPr id="25" name="吹き出し: 角を丸めた四角形 24">
            <a:extLst>
              <a:ext uri="{FF2B5EF4-FFF2-40B4-BE49-F238E27FC236}">
                <a16:creationId xmlns:a16="http://schemas.microsoft.com/office/drawing/2014/main" id="{A4A63DF9-9AF4-4900-B390-7F54424A7200}"/>
              </a:ext>
            </a:extLst>
          </p:cNvPr>
          <p:cNvSpPr/>
          <p:nvPr/>
        </p:nvSpPr>
        <p:spPr>
          <a:xfrm>
            <a:off x="1340331" y="4416587"/>
            <a:ext cx="4828548" cy="1858653"/>
          </a:xfrm>
          <a:prstGeom prst="wedgeRoundRectCallout">
            <a:avLst>
              <a:gd name="adj1" fmla="val -56297"/>
              <a:gd name="adj2" fmla="val -25190"/>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26" name="タイトル 1">
            <a:extLst>
              <a:ext uri="{FF2B5EF4-FFF2-40B4-BE49-F238E27FC236}">
                <a16:creationId xmlns:a16="http://schemas.microsoft.com/office/drawing/2014/main" id="{9ED924ED-CB1B-40DB-A953-E85F5BF6F54C}"/>
              </a:ext>
            </a:extLst>
          </p:cNvPr>
          <p:cNvSpPr txBox="1">
            <a:spLocks/>
          </p:cNvSpPr>
          <p:nvPr/>
        </p:nvSpPr>
        <p:spPr>
          <a:xfrm>
            <a:off x="326434" y="6434609"/>
            <a:ext cx="6205124" cy="587854"/>
          </a:xfrm>
          <a:prstGeom prst="rect">
            <a:avLst/>
          </a:prstGeom>
          <a:solidFill>
            <a:schemeClr val="accent2">
              <a:lumMod val="20000"/>
              <a:lumOff val="80000"/>
              <a:alpha val="66000"/>
            </a:schemeClr>
          </a:solidFill>
          <a:ln w="12700">
            <a:noFill/>
          </a:ln>
        </p:spPr>
        <p:txBody>
          <a:bodyPr vert="horz" lIns="82953" tIns="41476" rIns="82953" bIns="41476" rtlCol="0" anchor="ctr">
            <a:normAutofit/>
          </a:bodyPr>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r>
              <a:rPr lang="ja-JP" altLang="en-US" sz="2359" dirty="0">
                <a:latin typeface="HGS創英角ﾎﾟｯﾌﾟ体" panose="040B0A00000000000000" pitchFamily="50" charset="-128"/>
                <a:ea typeface="HGS創英角ﾎﾟｯﾌﾟ体" panose="040B0A00000000000000" pitchFamily="50" charset="-128"/>
              </a:rPr>
              <a:t>２．</a:t>
            </a:r>
            <a:r>
              <a:rPr lang="ja-JP" altLang="ja-JP" sz="2359" dirty="0">
                <a:latin typeface="HGS創英角ﾎﾟｯﾌﾟ体" panose="040B0A00000000000000" pitchFamily="50" charset="-128"/>
                <a:ea typeface="HGS創英角ﾎﾟｯﾌﾟ体" panose="040B0A00000000000000" pitchFamily="50" charset="-128"/>
              </a:rPr>
              <a:t>市議会議員と市議会について</a:t>
            </a:r>
            <a:endParaRPr lang="ja-JP" altLang="en-US" sz="2359" dirty="0">
              <a:latin typeface="HGS創英角ﾎﾟｯﾌﾟ体" panose="040B0A00000000000000" pitchFamily="50" charset="-128"/>
              <a:ea typeface="HGS創英角ﾎﾟｯﾌﾟ体" panose="040B0A00000000000000" pitchFamily="50" charset="-128"/>
            </a:endParaRPr>
          </a:p>
        </p:txBody>
      </p:sp>
      <p:sp>
        <p:nvSpPr>
          <p:cNvPr id="27" name="テキスト ボックス 26">
            <a:extLst>
              <a:ext uri="{FF2B5EF4-FFF2-40B4-BE49-F238E27FC236}">
                <a16:creationId xmlns:a16="http://schemas.microsoft.com/office/drawing/2014/main" id="{0B79ED0B-308D-4708-9F0E-A52FF569EB5E}"/>
              </a:ext>
            </a:extLst>
          </p:cNvPr>
          <p:cNvSpPr txBox="1"/>
          <p:nvPr/>
        </p:nvSpPr>
        <p:spPr>
          <a:xfrm>
            <a:off x="326434" y="7073857"/>
            <a:ext cx="6205124" cy="2363980"/>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わたしたちが住んでいる常総市をもっと楽しく</a:t>
            </a:r>
            <a:r>
              <a:rPr lang="ja-JP" altLang="en-US" sz="1270" dirty="0">
                <a:latin typeface="HG丸ｺﾞｼｯｸM-PRO" panose="020F0600000000000000" pitchFamily="50" charset="-128"/>
                <a:ea typeface="HG丸ｺﾞｼｯｸM-PRO" panose="020F0600000000000000" pitchFamily="50" charset="-128"/>
              </a:rPr>
              <a:t>，</a:t>
            </a:r>
            <a:r>
              <a:rPr lang="ja-JP" altLang="ja-JP" sz="1270" dirty="0">
                <a:latin typeface="HG丸ｺﾞｼｯｸM-PRO" panose="020F0600000000000000" pitchFamily="50" charset="-128"/>
                <a:ea typeface="HG丸ｺﾞｼｯｸM-PRO" panose="020F0600000000000000" pitchFamily="50" charset="-128"/>
              </a:rPr>
              <a:t>安全で安心な生活のしやすい大好きなまちにするためには</a:t>
            </a:r>
            <a:r>
              <a:rPr lang="ja-JP" altLang="en-US" sz="1270" dirty="0">
                <a:latin typeface="HG丸ｺﾞｼｯｸM-PRO" panose="020F0600000000000000" pitchFamily="50" charset="-128"/>
                <a:ea typeface="HG丸ｺﾞｼｯｸM-PRO" panose="020F0600000000000000" pitchFamily="50" charset="-128"/>
              </a:rPr>
              <a:t>，</a:t>
            </a:r>
            <a:r>
              <a:rPr lang="ja-JP" altLang="ja-JP" sz="1270" dirty="0">
                <a:latin typeface="HG丸ｺﾞｼｯｸM-PRO" panose="020F0600000000000000" pitchFamily="50" charset="-128"/>
                <a:ea typeface="HG丸ｺﾞｼｯｸM-PRO" panose="020F0600000000000000" pitchFamily="50" charset="-128"/>
              </a:rPr>
              <a:t>住んでいる人（市民）がみんなで</a:t>
            </a:r>
            <a:r>
              <a:rPr lang="ja-JP" altLang="en-US" sz="1270" dirty="0">
                <a:latin typeface="HG丸ｺﾞｼｯｸM-PRO" panose="020F0600000000000000" pitchFamily="50" charset="-128"/>
                <a:ea typeface="HG丸ｺﾞｼｯｸM-PRO" panose="020F0600000000000000" pitchFamily="50" charset="-128"/>
              </a:rPr>
              <a:t>たくさんの</a:t>
            </a:r>
            <a:r>
              <a:rPr lang="ja-JP" altLang="ja-JP" sz="1270" dirty="0">
                <a:latin typeface="HG丸ｺﾞｼｯｸM-PRO" panose="020F0600000000000000" pitchFamily="50" charset="-128"/>
                <a:ea typeface="HG丸ｺﾞｼｯｸM-PRO" panose="020F0600000000000000" pitchFamily="50" charset="-128"/>
              </a:rPr>
              <a:t>意見を出し合って考えていくことが大切です。</a:t>
            </a: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しかし，市民全員</a:t>
            </a:r>
            <a:r>
              <a:rPr lang="ja-JP" altLang="en-US" sz="1270" dirty="0">
                <a:latin typeface="HG丸ｺﾞｼｯｸM-PRO" panose="020F0600000000000000" pitchFamily="50" charset="-128"/>
                <a:ea typeface="HG丸ｺﾞｼｯｸM-PRO" panose="020F0600000000000000" pitchFamily="50" charset="-128"/>
              </a:rPr>
              <a:t>が</a:t>
            </a:r>
            <a:r>
              <a:rPr lang="ja-JP" altLang="ja-JP" sz="1270" dirty="0">
                <a:latin typeface="HG丸ｺﾞｼｯｸM-PRO" panose="020F0600000000000000" pitchFamily="50" charset="-128"/>
                <a:ea typeface="HG丸ｺﾞｼｯｸM-PRO" panose="020F0600000000000000" pitchFamily="50" charset="-128"/>
              </a:rPr>
              <a:t>一度に集まって話し合いをすることはとても大変なことです。そこで，市民の中から代表者を選んで話し合いをすることにしています。その選ばれた代表者が『</a:t>
            </a:r>
            <a:r>
              <a:rPr lang="ja-JP" altLang="ja-JP" sz="1270" b="1" dirty="0">
                <a:solidFill>
                  <a:srgbClr val="FF0000"/>
                </a:solidFill>
                <a:latin typeface="HG丸ｺﾞｼｯｸM-PRO" panose="020F0600000000000000" pitchFamily="50" charset="-128"/>
                <a:ea typeface="HG丸ｺﾞｼｯｸM-PRO" panose="020F0600000000000000" pitchFamily="50" charset="-128"/>
              </a:rPr>
              <a:t>市議会議員</a:t>
            </a:r>
            <a:r>
              <a:rPr lang="ja-JP" altLang="ja-JP" sz="1270" dirty="0">
                <a:latin typeface="HG丸ｺﾞｼｯｸM-PRO" panose="020F0600000000000000" pitchFamily="50" charset="-128"/>
                <a:ea typeface="HG丸ｺﾞｼｯｸM-PRO" panose="020F0600000000000000" pitchFamily="50" charset="-128"/>
              </a:rPr>
              <a:t>』と</a:t>
            </a:r>
            <a:r>
              <a:rPr lang="ja-JP" altLang="en-US" sz="1270" dirty="0">
                <a:latin typeface="HG丸ｺﾞｼｯｸM-PRO" panose="020F0600000000000000" pitchFamily="50" charset="-128"/>
                <a:ea typeface="HG丸ｺﾞｼｯｸM-PRO" panose="020F0600000000000000" pitchFamily="50" charset="-128"/>
              </a:rPr>
              <a:t>言い</a:t>
            </a:r>
            <a:r>
              <a:rPr lang="ja-JP" altLang="ja-JP" sz="1270" dirty="0">
                <a:latin typeface="HG丸ｺﾞｼｯｸM-PRO" panose="020F0600000000000000" pitchFamily="50" charset="-128"/>
                <a:ea typeface="HG丸ｺﾞｼｯｸM-PRO" panose="020F0600000000000000" pitchFamily="50" charset="-128"/>
              </a:rPr>
              <a:t>，市議会議員が</a:t>
            </a:r>
            <a:r>
              <a:rPr lang="ja-JP" altLang="en-US" sz="1270" dirty="0">
                <a:latin typeface="HG丸ｺﾞｼｯｸM-PRO" panose="020F0600000000000000" pitchFamily="50" charset="-128"/>
                <a:ea typeface="HG丸ｺﾞｼｯｸM-PRO" panose="020F0600000000000000" pitchFamily="50" charset="-128"/>
              </a:rPr>
              <a:t>集まって</a:t>
            </a:r>
            <a:r>
              <a:rPr lang="ja-JP" altLang="ja-JP" sz="1270" dirty="0">
                <a:latin typeface="HG丸ｺﾞｼｯｸM-PRO" panose="020F0600000000000000" pitchFamily="50" charset="-128"/>
                <a:ea typeface="HG丸ｺﾞｼｯｸM-PRO" panose="020F0600000000000000" pitchFamily="50" charset="-128"/>
              </a:rPr>
              <a:t>話し合いをする</a:t>
            </a:r>
            <a:r>
              <a:rPr lang="ja-JP" altLang="en-US" sz="1270" dirty="0">
                <a:latin typeface="HG丸ｺﾞｼｯｸM-PRO" panose="020F0600000000000000" pitchFamily="50" charset="-128"/>
                <a:ea typeface="HG丸ｺﾞｼｯｸM-PRO" panose="020F0600000000000000" pitchFamily="50" charset="-128"/>
              </a:rPr>
              <a:t>ところ</a:t>
            </a:r>
            <a:r>
              <a:rPr lang="ja-JP" altLang="ja-JP" sz="1270" dirty="0">
                <a:latin typeface="HG丸ｺﾞｼｯｸM-PRO" panose="020F0600000000000000" pitchFamily="50" charset="-128"/>
                <a:ea typeface="HG丸ｺﾞｼｯｸM-PRO" panose="020F0600000000000000" pitchFamily="50" charset="-128"/>
              </a:rPr>
              <a:t>を『</a:t>
            </a:r>
            <a:r>
              <a:rPr lang="ja-JP" altLang="ja-JP" sz="1270" b="1" dirty="0">
                <a:solidFill>
                  <a:srgbClr val="FF0000"/>
                </a:solidFill>
                <a:latin typeface="HG丸ｺﾞｼｯｸM-PRO" panose="020F0600000000000000" pitchFamily="50" charset="-128"/>
                <a:ea typeface="HG丸ｺﾞｼｯｸM-PRO" panose="020F0600000000000000" pitchFamily="50" charset="-128"/>
              </a:rPr>
              <a:t>市議会</a:t>
            </a:r>
            <a:r>
              <a:rPr lang="ja-JP" altLang="ja-JP" sz="1270" dirty="0">
                <a:latin typeface="HG丸ｺﾞｼｯｸM-PRO" panose="020F0600000000000000" pitchFamily="50" charset="-128"/>
                <a:ea typeface="HG丸ｺﾞｼｯｸM-PRO" panose="020F0600000000000000" pitchFamily="50" charset="-128"/>
              </a:rPr>
              <a:t>』と</a:t>
            </a:r>
            <a:r>
              <a:rPr lang="ja-JP" altLang="en-US" sz="1270" dirty="0">
                <a:latin typeface="HG丸ｺﾞｼｯｸM-PRO" panose="020F0600000000000000" pitchFamily="50" charset="-128"/>
                <a:ea typeface="HG丸ｺﾞｼｯｸM-PRO" panose="020F0600000000000000" pitchFamily="50" charset="-128"/>
              </a:rPr>
              <a:t>言い</a:t>
            </a:r>
            <a:r>
              <a:rPr lang="ja-JP" altLang="ja-JP" sz="1270" dirty="0">
                <a:latin typeface="HG丸ｺﾞｼｯｸM-PRO" panose="020F0600000000000000" pitchFamily="50" charset="-128"/>
                <a:ea typeface="HG丸ｺﾞｼｯｸM-PRO" panose="020F0600000000000000" pitchFamily="50" charset="-128"/>
              </a:rPr>
              <a:t>ます。</a:t>
            </a: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市議会では</a:t>
            </a:r>
            <a:r>
              <a:rPr lang="ja-JP" altLang="en-US" sz="1270" dirty="0">
                <a:latin typeface="HG丸ｺﾞｼｯｸM-PRO" panose="020F0600000000000000" pitchFamily="50" charset="-128"/>
                <a:ea typeface="HG丸ｺﾞｼｯｸM-PRO" panose="020F0600000000000000" pitchFamily="50" charset="-128"/>
              </a:rPr>
              <a:t>，</a:t>
            </a:r>
            <a:r>
              <a:rPr lang="ja-JP" altLang="ja-JP" sz="1270" dirty="0">
                <a:latin typeface="HG丸ｺﾞｼｯｸM-PRO" panose="020F0600000000000000" pitchFamily="50" charset="-128"/>
                <a:ea typeface="HG丸ｺﾞｼｯｸM-PRO" panose="020F0600000000000000" pitchFamily="50" charset="-128"/>
              </a:rPr>
              <a:t>市の決まり（条例）やお金の使い方（予算）を決めたり，市役所の仕事がしっかりと行われているか調査や確認をしています。</a:t>
            </a:r>
          </a:p>
        </p:txBody>
      </p:sp>
      <p:pic>
        <p:nvPicPr>
          <p:cNvPr id="8" name="図 7">
            <a:extLst>
              <a:ext uri="{FF2B5EF4-FFF2-40B4-BE49-F238E27FC236}">
                <a16:creationId xmlns:a16="http://schemas.microsoft.com/office/drawing/2014/main" id="{0463E2B2-3328-4910-B438-9F65E7773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850" y="1641291"/>
            <a:ext cx="868898" cy="754914"/>
          </a:xfrm>
          <a:prstGeom prst="rect">
            <a:avLst/>
          </a:prstGeom>
        </p:spPr>
      </p:pic>
      <p:pic>
        <p:nvPicPr>
          <p:cNvPr id="10" name="図 9">
            <a:extLst>
              <a:ext uri="{FF2B5EF4-FFF2-40B4-BE49-F238E27FC236}">
                <a16:creationId xmlns:a16="http://schemas.microsoft.com/office/drawing/2014/main" id="{11CA6E34-F411-49AC-A493-502D63E00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21" y="1135217"/>
            <a:ext cx="923142" cy="872936"/>
          </a:xfrm>
          <a:prstGeom prst="rect">
            <a:avLst/>
          </a:prstGeom>
        </p:spPr>
      </p:pic>
      <p:pic>
        <p:nvPicPr>
          <p:cNvPr id="28" name="図 27">
            <a:extLst>
              <a:ext uri="{FF2B5EF4-FFF2-40B4-BE49-F238E27FC236}">
                <a16:creationId xmlns:a16="http://schemas.microsoft.com/office/drawing/2014/main" id="{11E4EFD1-88AE-42F6-9C35-A05E0E786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34" y="2181012"/>
            <a:ext cx="721788" cy="1007625"/>
          </a:xfrm>
          <a:prstGeom prst="rect">
            <a:avLst/>
          </a:prstGeom>
        </p:spPr>
      </p:pic>
      <p:pic>
        <p:nvPicPr>
          <p:cNvPr id="30" name="図 29">
            <a:extLst>
              <a:ext uri="{FF2B5EF4-FFF2-40B4-BE49-F238E27FC236}">
                <a16:creationId xmlns:a16="http://schemas.microsoft.com/office/drawing/2014/main" id="{BED7F47D-1CEA-40E8-9477-53B98AC07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2369" y="2828742"/>
            <a:ext cx="854566" cy="932901"/>
          </a:xfrm>
          <a:prstGeom prst="rect">
            <a:avLst/>
          </a:prstGeom>
        </p:spPr>
      </p:pic>
      <p:pic>
        <p:nvPicPr>
          <p:cNvPr id="32" name="図 31">
            <a:extLst>
              <a:ext uri="{FF2B5EF4-FFF2-40B4-BE49-F238E27FC236}">
                <a16:creationId xmlns:a16="http://schemas.microsoft.com/office/drawing/2014/main" id="{4F035400-A6F0-4B7D-AB16-EA90E1304B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044" y="3442119"/>
            <a:ext cx="830567" cy="932901"/>
          </a:xfrm>
          <a:prstGeom prst="rect">
            <a:avLst/>
          </a:prstGeom>
        </p:spPr>
      </p:pic>
    </p:spTree>
    <p:extLst>
      <p:ext uri="{BB962C8B-B14F-4D97-AF65-F5344CB8AC3E}">
        <p14:creationId xmlns:p14="http://schemas.microsoft.com/office/powerpoint/2010/main" val="1589138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5DB2937-EDD2-40CC-B255-097C218A5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7" y="2527300"/>
            <a:ext cx="6074359" cy="5106259"/>
          </a:xfrm>
          <a:prstGeom prst="rect">
            <a:avLst/>
          </a:prstGeom>
        </p:spPr>
      </p:pic>
      <p:pic>
        <p:nvPicPr>
          <p:cNvPr id="3" name="図 2">
            <a:extLst>
              <a:ext uri="{FF2B5EF4-FFF2-40B4-BE49-F238E27FC236}">
                <a16:creationId xmlns:a16="http://schemas.microsoft.com/office/drawing/2014/main" id="{572FE53E-DB84-4738-9222-111638FA2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71" y="7633559"/>
            <a:ext cx="6329652" cy="581025"/>
          </a:xfrm>
          <a:prstGeom prst="rect">
            <a:avLst/>
          </a:prstGeom>
        </p:spPr>
      </p:pic>
      <p:sp>
        <p:nvSpPr>
          <p:cNvPr id="7" name="タイトル 1">
            <a:extLst>
              <a:ext uri="{FF2B5EF4-FFF2-40B4-BE49-F238E27FC236}">
                <a16:creationId xmlns:a16="http://schemas.microsoft.com/office/drawing/2014/main" id="{2F57F121-3B11-498E-905B-9FB8C887C747}"/>
              </a:ext>
            </a:extLst>
          </p:cNvPr>
          <p:cNvSpPr txBox="1">
            <a:spLocks/>
          </p:cNvSpPr>
          <p:nvPr/>
        </p:nvSpPr>
        <p:spPr>
          <a:xfrm>
            <a:off x="326435" y="446764"/>
            <a:ext cx="6205124" cy="816464"/>
          </a:xfrm>
          <a:prstGeom prst="rect">
            <a:avLst/>
          </a:prstGeom>
          <a:solidFill>
            <a:schemeClr val="accent2">
              <a:lumMod val="20000"/>
              <a:lumOff val="80000"/>
              <a:alpha val="66000"/>
            </a:schemeClr>
          </a:solidFill>
          <a:ln w="19050">
            <a:noFill/>
          </a:ln>
        </p:spPr>
        <p:txBody>
          <a:bodyPr vert="horz" lIns="82953" tIns="41476" rIns="82953" bIns="41476" rtlCol="0" anchor="ctr">
            <a:normAutofit fontScale="92500"/>
          </a:bodyPr>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a:lnSpc>
                <a:spcPts val="2722"/>
              </a:lnSpc>
            </a:pPr>
            <a:r>
              <a:rPr lang="ja-JP" altLang="en-US" sz="2268" dirty="0">
                <a:latin typeface="HGS創英角ﾎﾟｯﾌﾟ体" panose="040B0A00000000000000" pitchFamily="50" charset="-128"/>
                <a:ea typeface="HGS創英角ﾎﾟｯﾌﾟ体" panose="040B0A00000000000000" pitchFamily="50" charset="-128"/>
              </a:rPr>
              <a:t>３．</a:t>
            </a:r>
            <a:r>
              <a:rPr lang="ja-JP" altLang="ja-JP" sz="2268" dirty="0">
                <a:latin typeface="HGS創英角ﾎﾟｯﾌﾟ体" panose="040B0A00000000000000" pitchFamily="50" charset="-128"/>
                <a:ea typeface="HGS創英角ﾎﾟｯﾌﾟ体" panose="040B0A00000000000000" pitchFamily="50" charset="-128"/>
              </a:rPr>
              <a:t>市民の代表である市議会議員はどういう人？</a:t>
            </a:r>
            <a:endParaRPr lang="en-US" altLang="ja-JP" sz="2268" dirty="0">
              <a:latin typeface="HGS創英角ﾎﾟｯﾌﾟ体" panose="040B0A00000000000000" pitchFamily="50" charset="-128"/>
              <a:ea typeface="HGS創英角ﾎﾟｯﾌﾟ体" panose="040B0A00000000000000" pitchFamily="50" charset="-128"/>
            </a:endParaRPr>
          </a:p>
          <a:p>
            <a:pPr>
              <a:lnSpc>
                <a:spcPts val="2722"/>
              </a:lnSpc>
            </a:pPr>
            <a:r>
              <a:rPr lang="ja-JP" altLang="en-US" sz="2268" dirty="0">
                <a:latin typeface="HGS創英角ﾎﾟｯﾌﾟ体" panose="040B0A00000000000000" pitchFamily="50" charset="-128"/>
                <a:ea typeface="HGS創英角ﾎﾟｯﾌﾟ体" panose="040B0A00000000000000" pitchFamily="50" charset="-128"/>
              </a:rPr>
              <a:t>　　</a:t>
            </a:r>
            <a:r>
              <a:rPr lang="ja-JP" altLang="ja-JP" sz="2268" dirty="0">
                <a:latin typeface="HGS創英角ﾎﾟｯﾌﾟ体" panose="040B0A00000000000000" pitchFamily="50" charset="-128"/>
                <a:ea typeface="HGS創英角ﾎﾟｯﾌﾟ体" panose="040B0A00000000000000" pitchFamily="50" charset="-128"/>
              </a:rPr>
              <a:t>どうやってなるの？</a:t>
            </a:r>
            <a:endParaRPr lang="ja-JP" altLang="en-US" sz="2268" dirty="0">
              <a:latin typeface="HGS創英角ﾎﾟｯﾌﾟ体" panose="040B0A00000000000000" pitchFamily="50" charset="-128"/>
              <a:ea typeface="HGS創英角ﾎﾟｯﾌﾟ体" panose="040B0A00000000000000" pitchFamily="50" charset="-128"/>
            </a:endParaRPr>
          </a:p>
        </p:txBody>
      </p:sp>
      <p:pic>
        <p:nvPicPr>
          <p:cNvPr id="8" name="図 7">
            <a:extLst>
              <a:ext uri="{FF2B5EF4-FFF2-40B4-BE49-F238E27FC236}">
                <a16:creationId xmlns:a16="http://schemas.microsoft.com/office/drawing/2014/main" id="{AFF36229-DC4D-4625-AB14-16A690B06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1409044"/>
            <a:ext cx="740598" cy="1058987"/>
          </a:xfrm>
          <a:prstGeom prst="rect">
            <a:avLst/>
          </a:prstGeom>
        </p:spPr>
      </p:pic>
      <p:sp>
        <p:nvSpPr>
          <p:cNvPr id="9" name="吹き出し: 角を丸めた四角形 8">
            <a:extLst>
              <a:ext uri="{FF2B5EF4-FFF2-40B4-BE49-F238E27FC236}">
                <a16:creationId xmlns:a16="http://schemas.microsoft.com/office/drawing/2014/main" id="{C4CFF2D1-A0C3-4095-8094-0D839F9DA789}"/>
              </a:ext>
            </a:extLst>
          </p:cNvPr>
          <p:cNvSpPr/>
          <p:nvPr/>
        </p:nvSpPr>
        <p:spPr>
          <a:xfrm>
            <a:off x="1428919" y="1418568"/>
            <a:ext cx="4956930" cy="1096415"/>
          </a:xfrm>
          <a:prstGeom prst="wedgeRoundRectCallout">
            <a:avLst>
              <a:gd name="adj1" fmla="val -55848"/>
              <a:gd name="adj2" fmla="val -10678"/>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0" name="テキスト ボックス 9">
            <a:extLst>
              <a:ext uri="{FF2B5EF4-FFF2-40B4-BE49-F238E27FC236}">
                <a16:creationId xmlns:a16="http://schemas.microsoft.com/office/drawing/2014/main" id="{6F4EC4F7-6EDC-4B41-B7E8-D4461736BA27}"/>
              </a:ext>
            </a:extLst>
          </p:cNvPr>
          <p:cNvSpPr txBox="1"/>
          <p:nvPr/>
        </p:nvSpPr>
        <p:spPr>
          <a:xfrm>
            <a:off x="1450232" y="1409042"/>
            <a:ext cx="4935617" cy="108157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市議会議員は</a:t>
            </a:r>
            <a:r>
              <a:rPr lang="ja-JP" altLang="en-US" sz="1270" dirty="0">
                <a:latin typeface="HG丸ｺﾞｼｯｸM-PRO" panose="020F0600000000000000" pitchFamily="50" charset="-128"/>
                <a:ea typeface="HG丸ｺﾞｼｯｸM-PRO" panose="020F0600000000000000" pitchFamily="50" charset="-128"/>
              </a:rPr>
              <a:t>市民の</a:t>
            </a:r>
            <a:r>
              <a:rPr lang="ja-JP" altLang="ja-JP" sz="1270" dirty="0">
                <a:latin typeface="HG丸ｺﾞｼｯｸM-PRO" panose="020F0600000000000000" pitchFamily="50" charset="-128"/>
                <a:ea typeface="HG丸ｺﾞｼｯｸM-PRO" panose="020F0600000000000000" pitchFamily="50" charset="-128"/>
              </a:rPr>
              <a:t>代表者と</a:t>
            </a:r>
            <a:r>
              <a:rPr lang="ja-JP" altLang="en-US" sz="1270" dirty="0">
                <a:latin typeface="HG丸ｺﾞｼｯｸM-PRO" panose="020F0600000000000000" pitchFamily="50" charset="-128"/>
                <a:ea typeface="HG丸ｺﾞｼｯｸM-PRO" panose="020F0600000000000000" pitchFamily="50" charset="-128"/>
              </a:rPr>
              <a:t>言いまし</a:t>
            </a:r>
            <a:r>
              <a:rPr lang="ja-JP" altLang="ja-JP" sz="1270" dirty="0">
                <a:latin typeface="HG丸ｺﾞｼｯｸM-PRO" panose="020F0600000000000000" pitchFamily="50" charset="-128"/>
                <a:ea typeface="HG丸ｺﾞｼｯｸM-PRO" panose="020F0600000000000000" pitchFamily="50" charset="-128"/>
              </a:rPr>
              <a:t>たが，この代表者を選ぶことを</a:t>
            </a:r>
            <a:r>
              <a:rPr lang="en-US" altLang="ja-JP" sz="1270" dirty="0">
                <a:latin typeface="HG丸ｺﾞｼｯｸM-PRO" panose="020F0600000000000000" pitchFamily="50" charset="-128"/>
                <a:ea typeface="HG丸ｺﾞｼｯｸM-PRO" panose="020F0600000000000000" pitchFamily="50" charset="-128"/>
              </a:rPr>
              <a:t>『</a:t>
            </a:r>
            <a:r>
              <a:rPr lang="ja-JP" altLang="ja-JP" sz="1270" b="1" dirty="0">
                <a:solidFill>
                  <a:srgbClr val="FF0000"/>
                </a:solidFill>
                <a:latin typeface="HG丸ｺﾞｼｯｸM-PRO" panose="020F0600000000000000" pitchFamily="50" charset="-128"/>
                <a:ea typeface="HG丸ｺﾞｼｯｸM-PRO" panose="020F0600000000000000" pitchFamily="50" charset="-128"/>
              </a:rPr>
              <a:t>選挙</a:t>
            </a:r>
            <a:r>
              <a:rPr lang="en-US" altLang="ja-JP" sz="1270" dirty="0">
                <a:latin typeface="HG丸ｺﾞｼｯｸM-PRO" panose="020F0600000000000000" pitchFamily="50" charset="-128"/>
                <a:ea typeface="HG丸ｺﾞｼｯｸM-PRO" panose="020F0600000000000000" pitchFamily="50" charset="-128"/>
              </a:rPr>
              <a:t>』</a:t>
            </a:r>
            <a:r>
              <a:rPr lang="ja-JP" altLang="ja-JP" sz="1270" dirty="0">
                <a:latin typeface="HG丸ｺﾞｼｯｸM-PRO" panose="020F0600000000000000" pitchFamily="50" charset="-128"/>
                <a:ea typeface="HG丸ｺﾞｼｯｸM-PRO" panose="020F0600000000000000" pitchFamily="50" charset="-128"/>
              </a:rPr>
              <a:t>と</a:t>
            </a:r>
            <a:r>
              <a:rPr lang="ja-JP" altLang="en-US" sz="1270" dirty="0">
                <a:latin typeface="HG丸ｺﾞｼｯｸM-PRO" panose="020F0600000000000000" pitchFamily="50" charset="-128"/>
                <a:ea typeface="HG丸ｺﾞｼｯｸM-PRO" panose="020F0600000000000000" pitchFamily="50" charset="-128"/>
              </a:rPr>
              <a:t>言い</a:t>
            </a:r>
            <a:r>
              <a:rPr lang="ja-JP" altLang="ja-JP" sz="1270" dirty="0">
                <a:latin typeface="HG丸ｺﾞｼｯｸM-PRO" panose="020F0600000000000000" pitchFamily="50" charset="-128"/>
                <a:ea typeface="HG丸ｺﾞｼｯｸM-PRO" panose="020F0600000000000000" pitchFamily="50" charset="-128"/>
              </a:rPr>
              <a:t>，選ばれた人が市議会議員となります。</a:t>
            </a: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市議会議員はどういう人がなれるのか，現在の常総市議会議員についても調べてみよう。</a:t>
            </a:r>
          </a:p>
        </p:txBody>
      </p:sp>
      <p:sp>
        <p:nvSpPr>
          <p:cNvPr id="13" name="テキスト ボックス 12">
            <a:extLst>
              <a:ext uri="{FF2B5EF4-FFF2-40B4-BE49-F238E27FC236}">
                <a16:creationId xmlns:a16="http://schemas.microsoft.com/office/drawing/2014/main" id="{0C985D6F-FD64-4C56-9026-7271C00A7E63}"/>
              </a:ext>
            </a:extLst>
          </p:cNvPr>
          <p:cNvSpPr txBox="1"/>
          <p:nvPr/>
        </p:nvSpPr>
        <p:spPr>
          <a:xfrm>
            <a:off x="622429" y="2950754"/>
            <a:ext cx="5613136" cy="4767139"/>
          </a:xfrm>
          <a:prstGeom prst="rect">
            <a:avLst/>
          </a:prstGeom>
          <a:noFill/>
        </p:spPr>
        <p:txBody>
          <a:bodyPr wrap="square" rtlCol="0">
            <a:spAutoFit/>
          </a:bodyPr>
          <a:lstStyle/>
          <a:p>
            <a:pPr>
              <a:lnSpc>
                <a:spcPct val="150000"/>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452" dirty="0">
                <a:solidFill>
                  <a:srgbClr val="FFFF00"/>
                </a:solidFill>
                <a:latin typeface="HGP創英角ﾎﾟｯﾌﾟ体" panose="040B0A00000000000000" pitchFamily="50" charset="-128"/>
                <a:ea typeface="HGP創英角ﾎﾟｯﾌﾟ体" panose="040B0A00000000000000" pitchFamily="50" charset="-128"/>
              </a:rPr>
              <a:t>●市議会議員になれる人</a:t>
            </a:r>
          </a:p>
          <a:p>
            <a:pPr>
              <a:lnSpc>
                <a:spcPct val="150000"/>
              </a:lnSpc>
            </a:pP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・２５歳以上であること</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a:t>
            </a:r>
            <a:endParaRPr lang="ja-JP"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・常総市に３ヵ月以上住んでいること</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a:t>
            </a:r>
            <a:endParaRPr lang="ja-JP"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　・選挙に立候補すること</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a:t>
            </a:r>
            <a:endParaRPr lang="en-US"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endParaRPr lang="en-US" altLang="ja-JP" sz="800"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270" dirty="0">
                <a:solidFill>
                  <a:srgbClr val="FFFF00"/>
                </a:solidFill>
                <a:latin typeface="HG丸ｺﾞｼｯｸM-PRO" panose="020F0600000000000000" pitchFamily="50" charset="-128"/>
                <a:ea typeface="HG丸ｺﾞｼｯｸM-PRO" panose="020F0600000000000000" pitchFamily="50" charset="-128"/>
              </a:rPr>
              <a:t>　</a:t>
            </a:r>
            <a:r>
              <a:rPr lang="ja-JP" altLang="ja-JP" sz="1452" dirty="0">
                <a:solidFill>
                  <a:srgbClr val="FFFF00"/>
                </a:solidFill>
                <a:latin typeface="HGP創英角ﾎﾟｯﾌﾟ体" panose="040B0A00000000000000" pitchFamily="50" charset="-128"/>
                <a:ea typeface="HGP創英角ﾎﾟｯﾌﾟ体" panose="040B0A00000000000000" pitchFamily="50" charset="-128"/>
              </a:rPr>
              <a:t>●市議会議員を選ぶ人</a:t>
            </a:r>
          </a:p>
          <a:p>
            <a:pPr>
              <a:lnSpc>
                <a:spcPct val="150000"/>
              </a:lnSpc>
            </a:pP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　　・１８歳以上の市民が選挙</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で投票することがで</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きます</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a:t>
            </a:r>
            <a:endParaRPr lang="ja-JP"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　　⇒１８歳になると市議会議員を選ぶ権利</a:t>
            </a:r>
            <a:r>
              <a:rPr lang="ja-JP" altLang="ja-JP" sz="1452" dirty="0">
                <a:solidFill>
                  <a:schemeClr val="bg1"/>
                </a:solidFill>
                <a:uFill>
                  <a:solidFill>
                    <a:srgbClr val="FF0000"/>
                  </a:solidFill>
                </a:uFill>
                <a:latin typeface="HGP創英角ﾎﾟｯﾌﾟ体" panose="040B0A00000000000000" pitchFamily="50" charset="-128"/>
                <a:ea typeface="HGP創英角ﾎﾟｯﾌﾟ体" panose="040B0A00000000000000" pitchFamily="50" charset="-128"/>
              </a:rPr>
              <a:t>（選挙権</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）を持ちます。自</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endParaRPr lang="en-US"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分で市議会議員になってもらいたい人に投票することができる</a:t>
            </a:r>
            <a:endParaRPr lang="en-US"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ようになります。</a:t>
            </a:r>
          </a:p>
          <a:p>
            <a:pPr>
              <a:lnSpc>
                <a:spcPct val="150000"/>
              </a:lnSpc>
            </a:pPr>
            <a:endParaRPr lang="en-US" altLang="ja-JP" sz="800"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270" dirty="0">
                <a:solidFill>
                  <a:srgbClr val="FFFF00"/>
                </a:solidFill>
                <a:latin typeface="HG丸ｺﾞｼｯｸM-PRO" panose="020F0600000000000000" pitchFamily="50" charset="-128"/>
                <a:ea typeface="HG丸ｺﾞｼｯｸM-PRO" panose="020F0600000000000000" pitchFamily="50" charset="-128"/>
              </a:rPr>
              <a:t>　</a:t>
            </a:r>
            <a:r>
              <a:rPr lang="ja-JP" altLang="ja-JP" sz="1452" dirty="0">
                <a:solidFill>
                  <a:srgbClr val="FFFF00"/>
                </a:solidFill>
                <a:latin typeface="HGP創英角ﾎﾟｯﾌﾟ体" panose="040B0A00000000000000" pitchFamily="50" charset="-128"/>
                <a:ea typeface="HGP創英角ﾎﾟｯﾌﾟ体" panose="040B0A00000000000000" pitchFamily="50" charset="-128"/>
              </a:rPr>
              <a:t>●</a:t>
            </a:r>
            <a:r>
              <a:rPr lang="ja-JP" altLang="en-US" sz="1452" dirty="0">
                <a:solidFill>
                  <a:srgbClr val="FFFF00"/>
                </a:solidFill>
                <a:latin typeface="HGP創英角ﾎﾟｯﾌﾟ体" panose="040B0A00000000000000" pitchFamily="50" charset="-128"/>
                <a:ea typeface="HGP創英角ﾎﾟｯﾌﾟ体" panose="040B0A00000000000000" pitchFamily="50" charset="-128"/>
              </a:rPr>
              <a:t>常総市議会議員について</a:t>
            </a:r>
            <a:endParaRPr lang="ja-JP" altLang="ja-JP" sz="1452" dirty="0">
              <a:solidFill>
                <a:srgbClr val="FFFF00"/>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・常総市議会議員の定数</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２０人</a:t>
            </a:r>
            <a:endParaRPr lang="en-US" altLang="ja-JP" sz="1452" u="sng" dirty="0">
              <a:solidFill>
                <a:schemeClr val="bg1"/>
              </a:solidFill>
              <a:uFill>
                <a:solidFill>
                  <a:srgbClr val="FF0000"/>
                </a:solidFill>
              </a:u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・市議会議員として仕事をする期間（任期）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４年</a:t>
            </a:r>
            <a:endParaRPr lang="en-US" altLang="ja-JP"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52" dirty="0">
                <a:solidFill>
                  <a:schemeClr val="bg1"/>
                </a:solidFill>
                <a:uFill>
                  <a:solidFill>
                    <a:srgbClr val="FF0000"/>
                  </a:solidFill>
                </a:uFill>
                <a:latin typeface="HGP創英角ﾎﾟｯﾌﾟ体" panose="040B0A00000000000000" pitchFamily="50" charset="-128"/>
                <a:ea typeface="HGP創英角ﾎﾟｯﾌﾟ体" panose="040B0A00000000000000" pitchFamily="50" charset="-128"/>
              </a:rPr>
              <a:t>つまり，</a:t>
            </a:r>
            <a:r>
              <a:rPr lang="ja-JP" altLang="ja-JP" sz="1450" dirty="0">
                <a:solidFill>
                  <a:schemeClr val="bg1"/>
                </a:solidFill>
                <a:uFill>
                  <a:solidFill>
                    <a:srgbClr val="FF0000"/>
                  </a:solidFill>
                </a:uFill>
                <a:latin typeface="HGP創英角ﾎﾟｯﾌﾟ体" panose="040B0A00000000000000" pitchFamily="50" charset="-128"/>
                <a:ea typeface="HGP創英角ﾎﾟｯﾌﾟ体" panose="040B0A00000000000000" pitchFamily="50" charset="-128"/>
              </a:rPr>
              <a:t>市議会議員は４年ごとに選挙をして，そのたび</a:t>
            </a:r>
            <a:r>
              <a:rPr lang="ja-JP" altLang="en-US" sz="1450" dirty="0">
                <a:solidFill>
                  <a:schemeClr val="bg1"/>
                </a:solidFill>
                <a:uFill>
                  <a:solidFill>
                    <a:srgbClr val="FF0000"/>
                  </a:solidFill>
                </a:uFill>
                <a:latin typeface="HGP創英角ﾎﾟｯﾌﾟ体" panose="040B0A00000000000000" pitchFamily="50" charset="-128"/>
                <a:ea typeface="HGP創英角ﾎﾟｯﾌﾟ体" panose="040B0A00000000000000" pitchFamily="50" charset="-128"/>
              </a:rPr>
              <a:t>選ばれ</a:t>
            </a:r>
            <a:r>
              <a:rPr lang="ja-JP" altLang="ja-JP" sz="1450" dirty="0">
                <a:solidFill>
                  <a:schemeClr val="bg1"/>
                </a:solidFill>
                <a:uFill>
                  <a:solidFill>
                    <a:srgbClr val="FF0000"/>
                  </a:solidFill>
                </a:uFill>
                <a:latin typeface="HGP創英角ﾎﾟｯﾌﾟ体" panose="040B0A00000000000000" pitchFamily="50" charset="-128"/>
                <a:ea typeface="HGP創英角ﾎﾟｯﾌﾟ体" panose="040B0A00000000000000" pitchFamily="50" charset="-128"/>
              </a:rPr>
              <a:t>ます。</a:t>
            </a:r>
            <a:endParaRPr lang="en-US" altLang="ja-JP" sz="1450" dirty="0">
              <a:solidFill>
                <a:schemeClr val="bg1"/>
              </a:solidFill>
              <a:uFill>
                <a:solidFill>
                  <a:srgbClr val="FF0000"/>
                </a:solidFill>
              </a:uFill>
              <a:latin typeface="HGP創英角ﾎﾟｯﾌﾟ体" panose="040B0A00000000000000" pitchFamily="50" charset="-128"/>
              <a:ea typeface="HGP創英角ﾎﾟｯﾌﾟ体" panose="040B0A00000000000000" pitchFamily="50" charset="-128"/>
            </a:endParaRPr>
          </a:p>
        </p:txBody>
      </p:sp>
      <p:sp>
        <p:nvSpPr>
          <p:cNvPr id="15" name="タイトル 1">
            <a:extLst>
              <a:ext uri="{FF2B5EF4-FFF2-40B4-BE49-F238E27FC236}">
                <a16:creationId xmlns:a16="http://schemas.microsoft.com/office/drawing/2014/main" id="{A4A0AE93-AF59-41FF-AAB9-24BC4ED50BAD}"/>
              </a:ext>
            </a:extLst>
          </p:cNvPr>
          <p:cNvSpPr txBox="1">
            <a:spLocks/>
          </p:cNvSpPr>
          <p:nvPr/>
        </p:nvSpPr>
        <p:spPr>
          <a:xfrm rot="20097405">
            <a:off x="333902" y="2840389"/>
            <a:ext cx="1095663" cy="278599"/>
          </a:xfrm>
          <a:prstGeom prst="rect">
            <a:avLst/>
          </a:prstGeom>
        </p:spPr>
        <p:txBody>
          <a:bodyPr spcFirstLastPara="1" vert="horz" lIns="82953" tIns="41476" rIns="82953" bIns="41476" numCol="1" rtlCol="0" anchor="ctr">
            <a:prstTxWarp prst="textArchUp">
              <a:avLst/>
            </a:prstTxWarp>
            <a:normAutofit fontScale="32500" lnSpcReduction="20000"/>
          </a:bodyPr>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algn="ctr"/>
            <a:r>
              <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ＰＯＩＮＴ</a:t>
            </a:r>
            <a:r>
              <a:rPr lang="en-US" altLang="ja-JP"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a:t>
            </a:r>
            <a:endPar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25" name="吹き出し: 角を丸めた四角形 24">
            <a:extLst>
              <a:ext uri="{FF2B5EF4-FFF2-40B4-BE49-F238E27FC236}">
                <a16:creationId xmlns:a16="http://schemas.microsoft.com/office/drawing/2014/main" id="{8740A8B4-9BD3-4472-94B5-B481E76893C2}"/>
              </a:ext>
            </a:extLst>
          </p:cNvPr>
          <p:cNvSpPr/>
          <p:nvPr/>
        </p:nvSpPr>
        <p:spPr>
          <a:xfrm>
            <a:off x="1428918" y="8433012"/>
            <a:ext cx="4935618" cy="914697"/>
          </a:xfrm>
          <a:prstGeom prst="wedgeRoundRectCallout">
            <a:avLst>
              <a:gd name="adj1" fmla="val -55848"/>
              <a:gd name="adj2" fmla="val -10678"/>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26" name="テキスト ボックス 25">
            <a:extLst>
              <a:ext uri="{FF2B5EF4-FFF2-40B4-BE49-F238E27FC236}">
                <a16:creationId xmlns:a16="http://schemas.microsoft.com/office/drawing/2014/main" id="{EABB5D43-1FA8-4EDB-B4A4-923A3B73C147}"/>
              </a:ext>
            </a:extLst>
          </p:cNvPr>
          <p:cNvSpPr txBox="1"/>
          <p:nvPr/>
        </p:nvSpPr>
        <p:spPr>
          <a:xfrm>
            <a:off x="1428916" y="8433010"/>
            <a:ext cx="4880956" cy="82509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私が選ばれた代表です。みなさんのために頑張</a:t>
            </a:r>
            <a:r>
              <a:rPr lang="ja-JP" altLang="en-US" sz="1270" dirty="0">
                <a:latin typeface="HG丸ｺﾞｼｯｸM-PRO" panose="020F0600000000000000" pitchFamily="50" charset="-128"/>
                <a:ea typeface="HG丸ｺﾞｼｯｸM-PRO" panose="020F0600000000000000" pitchFamily="50" charset="-128"/>
              </a:rPr>
              <a:t>る</a:t>
            </a:r>
            <a:r>
              <a:rPr lang="ja-JP" altLang="ja-JP" sz="1270" dirty="0">
                <a:latin typeface="HG丸ｺﾞｼｯｸM-PRO" panose="020F0600000000000000" pitchFamily="50" charset="-128"/>
                <a:ea typeface="HG丸ｺﾞｼｯｸM-PRO" panose="020F0600000000000000" pitchFamily="50" charset="-128"/>
              </a:rPr>
              <a:t>ので，</a:t>
            </a:r>
            <a:r>
              <a:rPr lang="ja-JP" altLang="en-US" sz="1270" dirty="0">
                <a:latin typeface="HG丸ｺﾞｼｯｸM-PRO" panose="020F0600000000000000" pitchFamily="50" charset="-128"/>
                <a:ea typeface="HG丸ｺﾞｼｯｸM-PRO" panose="020F0600000000000000" pitchFamily="50" charset="-128"/>
              </a:rPr>
              <a:t>困っていること</a:t>
            </a:r>
            <a:r>
              <a:rPr lang="ja-JP" altLang="ja-JP" sz="1270" dirty="0">
                <a:latin typeface="HG丸ｺﾞｼｯｸM-PRO" panose="020F0600000000000000" pitchFamily="50" charset="-128"/>
                <a:ea typeface="HG丸ｺﾞｼｯｸM-PRO" panose="020F0600000000000000" pitchFamily="50" charset="-128"/>
              </a:rPr>
              <a:t>やお願いがあれば</a:t>
            </a:r>
            <a:r>
              <a:rPr lang="ja-JP" altLang="en-US" sz="1270" dirty="0">
                <a:latin typeface="HG丸ｺﾞｼｯｸM-PRO" panose="020F0600000000000000" pitchFamily="50" charset="-128"/>
                <a:ea typeface="HG丸ｺﾞｼｯｸM-PRO" panose="020F0600000000000000" pitchFamily="50" charset="-128"/>
              </a:rPr>
              <a:t>，</a:t>
            </a:r>
            <a:r>
              <a:rPr lang="ja-JP" altLang="ja-JP" sz="1270" dirty="0">
                <a:latin typeface="HG丸ｺﾞｼｯｸM-PRO" panose="020F0600000000000000" pitchFamily="50" charset="-128"/>
                <a:ea typeface="HG丸ｺﾞｼｯｸM-PRO" panose="020F0600000000000000" pitchFamily="50" charset="-128"/>
              </a:rPr>
              <a:t>いつでもご相談ください。みなさんの意見を私が代わりに伝えます！</a:t>
            </a:r>
            <a:endParaRPr lang="en-US" altLang="ja-JP" sz="1270" dirty="0">
              <a:latin typeface="HG丸ｺﾞｼｯｸM-PRO" panose="020F0600000000000000" pitchFamily="50" charset="-128"/>
              <a:ea typeface="HG丸ｺﾞｼｯｸM-PRO" panose="020F0600000000000000" pitchFamily="50" charset="-128"/>
            </a:endParaRPr>
          </a:p>
        </p:txBody>
      </p:sp>
      <p:pic>
        <p:nvPicPr>
          <p:cNvPr id="19" name="図 18">
            <a:extLst>
              <a:ext uri="{FF2B5EF4-FFF2-40B4-BE49-F238E27FC236}">
                <a16:creationId xmlns:a16="http://schemas.microsoft.com/office/drawing/2014/main" id="{00000000-0008-0000-0000-000043000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3" y="8402655"/>
            <a:ext cx="949302" cy="945054"/>
          </a:xfrm>
          <a:prstGeom prst="rect">
            <a:avLst/>
          </a:prstGeom>
        </p:spPr>
      </p:pic>
      <p:sp>
        <p:nvSpPr>
          <p:cNvPr id="21" name="テキスト ボックス 20">
            <a:extLst>
              <a:ext uri="{FF2B5EF4-FFF2-40B4-BE49-F238E27FC236}">
                <a16:creationId xmlns:a16="http://schemas.microsoft.com/office/drawing/2014/main" id="{5E9E4FB7-EB7F-4A8F-899C-3A78F0C7DC80}"/>
              </a:ext>
            </a:extLst>
          </p:cNvPr>
          <p:cNvSpPr txBox="1"/>
          <p:nvPr/>
        </p:nvSpPr>
        <p:spPr>
          <a:xfrm>
            <a:off x="269268" y="9336125"/>
            <a:ext cx="854932" cy="246221"/>
          </a:xfrm>
          <a:prstGeom prst="rect">
            <a:avLst/>
          </a:prstGeom>
          <a:noFill/>
        </p:spPr>
        <p:txBody>
          <a:bodyPr wrap="square" rtlCol="0">
            <a:spAutoFit/>
          </a:bodyPr>
          <a:lstStyle/>
          <a:p>
            <a:r>
              <a:rPr kumimoji="1" lang="ja-JP" altLang="en-US" sz="1000" dirty="0"/>
              <a:t>市議会議員</a:t>
            </a:r>
          </a:p>
        </p:txBody>
      </p:sp>
      <p:cxnSp>
        <p:nvCxnSpPr>
          <p:cNvPr id="5" name="直線コネクタ 4">
            <a:extLst>
              <a:ext uri="{FF2B5EF4-FFF2-40B4-BE49-F238E27FC236}">
                <a16:creationId xmlns:a16="http://schemas.microsoft.com/office/drawing/2014/main" id="{D4690FD4-207A-46A9-963B-7C4FFB30B743}"/>
              </a:ext>
            </a:extLst>
          </p:cNvPr>
          <p:cNvCxnSpPr>
            <a:cxnSpLocks/>
          </p:cNvCxnSpPr>
          <p:nvPr/>
        </p:nvCxnSpPr>
        <p:spPr>
          <a:xfrm>
            <a:off x="4152900" y="5467350"/>
            <a:ext cx="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79C14AD-34E4-4048-936E-5FD8E957E65E}"/>
              </a:ext>
            </a:extLst>
          </p:cNvPr>
          <p:cNvCxnSpPr>
            <a:cxnSpLocks/>
          </p:cNvCxnSpPr>
          <p:nvPr/>
        </p:nvCxnSpPr>
        <p:spPr>
          <a:xfrm flipV="1">
            <a:off x="952499" y="7637646"/>
            <a:ext cx="5112000" cy="1534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032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ローチャート: 代替処理 10">
            <a:extLst>
              <a:ext uri="{FF2B5EF4-FFF2-40B4-BE49-F238E27FC236}">
                <a16:creationId xmlns:a16="http://schemas.microsoft.com/office/drawing/2014/main" id="{DE44F6D6-0651-447F-8B5D-564926E2E1D8}"/>
              </a:ext>
            </a:extLst>
          </p:cNvPr>
          <p:cNvSpPr/>
          <p:nvPr/>
        </p:nvSpPr>
        <p:spPr>
          <a:xfrm>
            <a:off x="256685" y="2372442"/>
            <a:ext cx="6344623" cy="6036142"/>
          </a:xfrm>
          <a:prstGeom prst="flowChartAlternateProcess">
            <a:avLst/>
          </a:prstGeom>
          <a:solidFill>
            <a:schemeClr val="accent4">
              <a:lumMod val="20000"/>
              <a:lumOff val="80000"/>
              <a:alpha val="49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4" name="タイトル 1">
            <a:extLst>
              <a:ext uri="{FF2B5EF4-FFF2-40B4-BE49-F238E27FC236}">
                <a16:creationId xmlns:a16="http://schemas.microsoft.com/office/drawing/2014/main" id="{2D8E7F54-8DFD-4E7A-AAD8-17194B51AD56}"/>
              </a:ext>
            </a:extLst>
          </p:cNvPr>
          <p:cNvSpPr>
            <a:spLocks noGrp="1"/>
          </p:cNvSpPr>
          <p:nvPr>
            <p:ph type="title"/>
          </p:nvPr>
        </p:nvSpPr>
        <p:spPr>
          <a:xfrm>
            <a:off x="326435" y="452783"/>
            <a:ext cx="6205124" cy="587854"/>
          </a:xfrm>
          <a:solidFill>
            <a:schemeClr val="accent2">
              <a:lumMod val="20000"/>
              <a:lumOff val="80000"/>
              <a:alpha val="66000"/>
            </a:schemeClr>
          </a:solidFill>
          <a:ln w="19050">
            <a:noFill/>
          </a:ln>
        </p:spPr>
        <p:txBody>
          <a:bodyPr>
            <a:noAutofit/>
          </a:bodyPr>
          <a:lstStyle/>
          <a:p>
            <a:pPr>
              <a:lnSpc>
                <a:spcPts val="2722"/>
              </a:lnSpc>
            </a:pPr>
            <a:r>
              <a:rPr lang="ja-JP" altLang="en-US" sz="2268" dirty="0">
                <a:latin typeface="HGS創英角ﾎﾟｯﾌﾟ体" panose="040B0A00000000000000" pitchFamily="50" charset="-128"/>
                <a:ea typeface="HGS創英角ﾎﾟｯﾌﾟ体" panose="040B0A00000000000000" pitchFamily="50" charset="-128"/>
              </a:rPr>
              <a:t>４．</a:t>
            </a:r>
            <a:r>
              <a:rPr lang="ja-JP" altLang="ja-JP" sz="2268" dirty="0">
                <a:latin typeface="HGS創英角ﾎﾟｯﾌﾟ体" panose="040B0A00000000000000" pitchFamily="50" charset="-128"/>
                <a:ea typeface="HGS創英角ﾎﾟｯﾌﾟ体" panose="040B0A00000000000000" pitchFamily="50" charset="-128"/>
              </a:rPr>
              <a:t>市議会議員はどんな仕事をしてるの？</a:t>
            </a:r>
            <a:endParaRPr lang="ja-JP" altLang="en-US" sz="2268" dirty="0">
              <a:latin typeface="HGS創英角ﾎﾟｯﾌﾟ体" panose="040B0A00000000000000" pitchFamily="50" charset="-128"/>
              <a:ea typeface="HGS創英角ﾎﾟｯﾌﾟ体" panose="040B0A00000000000000" pitchFamily="50" charset="-128"/>
            </a:endParaRPr>
          </a:p>
        </p:txBody>
      </p:sp>
      <p:pic>
        <p:nvPicPr>
          <p:cNvPr id="5" name="図 4">
            <a:extLst>
              <a:ext uri="{FF2B5EF4-FFF2-40B4-BE49-F238E27FC236}">
                <a16:creationId xmlns:a16="http://schemas.microsoft.com/office/drawing/2014/main" id="{4F748B50-32AF-4237-B057-37D68EA1D7D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1199633"/>
            <a:ext cx="740598" cy="1058987"/>
          </a:xfrm>
          <a:prstGeom prst="rect">
            <a:avLst/>
          </a:prstGeom>
        </p:spPr>
      </p:pic>
      <p:sp>
        <p:nvSpPr>
          <p:cNvPr id="6" name="吹き出し: 角を丸めた四角形 5">
            <a:extLst>
              <a:ext uri="{FF2B5EF4-FFF2-40B4-BE49-F238E27FC236}">
                <a16:creationId xmlns:a16="http://schemas.microsoft.com/office/drawing/2014/main" id="{C090E4F5-33CD-4B8E-9137-CFA82D863743}"/>
              </a:ext>
            </a:extLst>
          </p:cNvPr>
          <p:cNvSpPr/>
          <p:nvPr/>
        </p:nvSpPr>
        <p:spPr>
          <a:xfrm>
            <a:off x="1428919" y="1237732"/>
            <a:ext cx="4935617" cy="825098"/>
          </a:xfrm>
          <a:prstGeom prst="wedgeRoundRectCallout">
            <a:avLst>
              <a:gd name="adj1" fmla="val -57649"/>
              <a:gd name="adj2" fmla="val -2838"/>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7" name="テキスト ボックス 6">
            <a:extLst>
              <a:ext uri="{FF2B5EF4-FFF2-40B4-BE49-F238E27FC236}">
                <a16:creationId xmlns:a16="http://schemas.microsoft.com/office/drawing/2014/main" id="{1644D53D-94E4-45AC-8497-ACADFB050A6E}"/>
              </a:ext>
            </a:extLst>
          </p:cNvPr>
          <p:cNvSpPr txBox="1"/>
          <p:nvPr/>
        </p:nvSpPr>
        <p:spPr>
          <a:xfrm>
            <a:off x="1461177" y="8545916"/>
            <a:ext cx="4871098" cy="108157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市議会議員が</a:t>
            </a:r>
            <a:r>
              <a:rPr lang="ja-JP" altLang="en-US" sz="1270" dirty="0">
                <a:latin typeface="HG丸ｺﾞｼｯｸM-PRO" panose="020F0600000000000000" pitchFamily="50" charset="-128"/>
                <a:ea typeface="HG丸ｺﾞｼｯｸM-PRO" panose="020F0600000000000000" pitchFamily="50" charset="-128"/>
              </a:rPr>
              <a:t>どんな仕事をしているか分かったかな。</a:t>
            </a:r>
            <a:endParaRPr lang="en-US" altLang="ja-JP" sz="1270" dirty="0">
              <a:latin typeface="HG丸ｺﾞｼｯｸM-PRO" panose="020F0600000000000000" pitchFamily="50" charset="-128"/>
              <a:ea typeface="HG丸ｺﾞｼｯｸM-PRO" panose="020F0600000000000000" pitchFamily="50" charset="-128"/>
            </a:endParaRP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ここからは，市民が住みやすい常総市にするため，</a:t>
            </a:r>
            <a:r>
              <a:rPr lang="ja-JP" altLang="ja-JP" sz="1270" dirty="0">
                <a:latin typeface="HG丸ｺﾞｼｯｸM-PRO" panose="020F0600000000000000" pitchFamily="50" charset="-128"/>
                <a:ea typeface="HG丸ｺﾞｼｯｸM-PRO" panose="020F0600000000000000" pitchFamily="50" charset="-128"/>
              </a:rPr>
              <a:t>みなさんの</a:t>
            </a:r>
            <a:r>
              <a:rPr lang="ja-JP" altLang="en-US" sz="1270" dirty="0">
                <a:latin typeface="HG丸ｺﾞｼｯｸM-PRO" panose="020F0600000000000000" pitchFamily="50" charset="-128"/>
                <a:ea typeface="HG丸ｺﾞｼｯｸM-PRO" panose="020F0600000000000000" pitchFamily="50" charset="-128"/>
              </a:rPr>
              <a:t>考えや意見をどのように伝え，市の取り組みに反映されていくかを調べていきましょう。</a:t>
            </a:r>
            <a:endParaRPr lang="ja-JP" altLang="ja-JP" sz="1500" dirty="0">
              <a:latin typeface="HG丸ｺﾞｼｯｸM-PRO" panose="020F0600000000000000" pitchFamily="50" charset="-128"/>
              <a:ea typeface="HG丸ｺﾞｼｯｸM-PRO" panose="020F0600000000000000" pitchFamily="50" charset="-128"/>
            </a:endParaRPr>
          </a:p>
        </p:txBody>
      </p:sp>
      <p:sp>
        <p:nvSpPr>
          <p:cNvPr id="10" name="テキスト ボックス 9">
            <a:extLst>
              <a:ext uri="{FF2B5EF4-FFF2-40B4-BE49-F238E27FC236}">
                <a16:creationId xmlns:a16="http://schemas.microsoft.com/office/drawing/2014/main" id="{54EC0BED-2959-4CB9-A0C1-3D98AE056FA1}"/>
              </a:ext>
            </a:extLst>
          </p:cNvPr>
          <p:cNvSpPr txBox="1"/>
          <p:nvPr/>
        </p:nvSpPr>
        <p:spPr>
          <a:xfrm>
            <a:off x="455304" y="2387599"/>
            <a:ext cx="5947384" cy="5954259"/>
          </a:xfrm>
          <a:prstGeom prst="rect">
            <a:avLst/>
          </a:prstGeom>
          <a:noFill/>
          <a:ln>
            <a:noFill/>
          </a:ln>
        </p:spPr>
        <p:txBody>
          <a:bodyPr wrap="square" rtlCol="0">
            <a:spAutoFit/>
          </a:bodyPr>
          <a:lstStyle/>
          <a:p>
            <a:pPr>
              <a:lnSpc>
                <a:spcPct val="150000"/>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452" dirty="0">
                <a:latin typeface="HGP創英角ﾎﾟｯﾌﾟ体" panose="040B0A00000000000000" pitchFamily="50" charset="-128"/>
                <a:ea typeface="HGP創英角ﾎﾟｯﾌﾟ体" panose="040B0A00000000000000" pitchFamily="50" charset="-128"/>
              </a:rPr>
              <a:t>市議会の仕事は法律で決められた権限をいかして仕事しています。</a:t>
            </a:r>
            <a:endParaRPr lang="en-US" altLang="ja-JP" sz="1452" dirty="0">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uFill>
                  <a:solidFill>
                    <a:srgbClr val="FF0000"/>
                  </a:solidFill>
                </a:uFill>
                <a:latin typeface="HGP創英角ﾎﾟｯﾌﾟ体" panose="040B0A00000000000000" pitchFamily="50" charset="-128"/>
                <a:ea typeface="HGP創英角ﾎﾟｯﾌﾟ体" panose="040B0A00000000000000" pitchFamily="50" charset="-128"/>
              </a:rPr>
              <a:t>　</a:t>
            </a:r>
            <a:r>
              <a:rPr lang="ja-JP" altLang="ja-JP" sz="1452" u="heavy" dirty="0">
                <a:latin typeface="HGP創英角ﾎﾟｯﾌﾟ体" panose="040B0A00000000000000" pitchFamily="50" charset="-128"/>
                <a:ea typeface="HGP創英角ﾎﾟｯﾌﾟ体" panose="040B0A00000000000000" pitchFamily="50" charset="-128"/>
              </a:rPr>
              <a:t>①条例や予算を決める</a:t>
            </a:r>
            <a:endParaRPr lang="en-US" altLang="ja-JP" sz="1452" u="heavy" dirty="0">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latin typeface="HGP創英角ﾎﾟｯﾌﾟ体" panose="040B0A00000000000000" pitchFamily="50" charset="-128"/>
                <a:ea typeface="HGP創英角ﾎﾟｯﾌﾟ体" panose="040B0A00000000000000" pitchFamily="50" charset="-128"/>
              </a:rPr>
              <a:t>　　　</a:t>
            </a:r>
            <a:r>
              <a:rPr lang="ja-JP" altLang="ja-JP" sz="1270" dirty="0">
                <a:latin typeface="HGP創英角ﾎﾟｯﾌﾟ体" panose="040B0A00000000000000" pitchFamily="50" charset="-128"/>
                <a:ea typeface="HGP創英角ﾎﾟｯﾌﾟ体" panose="040B0A00000000000000" pitchFamily="50" charset="-128"/>
              </a:rPr>
              <a:t>市の決まりごと（条例）や市民からの税金をどのようなことに</a:t>
            </a:r>
            <a:r>
              <a:rPr lang="ja-JP" altLang="en-US" sz="1270" dirty="0">
                <a:latin typeface="HGP創英角ﾎﾟｯﾌﾟ体" panose="040B0A00000000000000" pitchFamily="50" charset="-128"/>
                <a:ea typeface="HGP創英角ﾎﾟｯﾌﾟ体" panose="040B0A00000000000000" pitchFamily="50" charset="-128"/>
              </a:rPr>
              <a:t>，</a:t>
            </a:r>
            <a:r>
              <a:rPr lang="ja-JP" altLang="ja-JP" sz="1270" dirty="0">
                <a:latin typeface="HGP創英角ﾎﾟｯﾌﾟ体" panose="040B0A00000000000000" pitchFamily="50" charset="-128"/>
                <a:ea typeface="HGP創英角ﾎﾟｯﾌﾟ体" panose="040B0A00000000000000" pitchFamily="50" charset="-128"/>
              </a:rPr>
              <a:t>いくら使うかを</a:t>
            </a:r>
            <a:endParaRPr lang="en-US" altLang="ja-JP" sz="1270" dirty="0">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270" dirty="0">
                <a:latin typeface="HGP創英角ﾎﾟｯﾌﾟ体" panose="040B0A00000000000000" pitchFamily="50" charset="-128"/>
                <a:ea typeface="HGP創英角ﾎﾟｯﾌﾟ体" panose="040B0A00000000000000" pitchFamily="50" charset="-128"/>
              </a:rPr>
              <a:t>　　決めて</a:t>
            </a:r>
            <a:r>
              <a:rPr lang="ja-JP" altLang="ja-JP" sz="1270" dirty="0">
                <a:latin typeface="HGP創英角ﾎﾟｯﾌﾟ体" panose="040B0A00000000000000" pitchFamily="50" charset="-128"/>
                <a:ea typeface="HGP創英角ﾎﾟｯﾌﾟ体" panose="040B0A00000000000000" pitchFamily="50" charset="-128"/>
              </a:rPr>
              <a:t>います。</a:t>
            </a:r>
          </a:p>
          <a:p>
            <a:pPr>
              <a:lnSpc>
                <a:spcPct val="150000"/>
              </a:lnSpc>
            </a:pPr>
            <a:r>
              <a:rPr lang="ja-JP" altLang="en-US" sz="1452" dirty="0">
                <a:latin typeface="HGP創英角ﾎﾟｯﾌﾟ体" panose="040B0A00000000000000" pitchFamily="50" charset="-128"/>
                <a:ea typeface="HGP創英角ﾎﾟｯﾌﾟ体" panose="040B0A00000000000000" pitchFamily="50" charset="-128"/>
              </a:rPr>
              <a:t>　</a:t>
            </a:r>
            <a:r>
              <a:rPr lang="ja-JP" altLang="ja-JP" sz="1452" u="heavy" dirty="0">
                <a:latin typeface="HGP創英角ﾎﾟｯﾌﾟ体" panose="040B0A00000000000000" pitchFamily="50" charset="-128"/>
                <a:ea typeface="HGP創英角ﾎﾟｯﾌﾟ体" panose="040B0A00000000000000" pitchFamily="50" charset="-128"/>
              </a:rPr>
              <a:t>②決算の認定</a:t>
            </a:r>
          </a:p>
          <a:p>
            <a:pPr>
              <a:lnSpc>
                <a:spcPct val="150000"/>
              </a:lnSpc>
            </a:pPr>
            <a:r>
              <a:rPr lang="ja-JP" altLang="en-US" sz="1452" dirty="0">
                <a:latin typeface="HGP創英角ﾎﾟｯﾌﾟ体" panose="040B0A00000000000000" pitchFamily="50" charset="-128"/>
                <a:ea typeface="HGP創英角ﾎﾟｯﾌﾟ体" panose="040B0A00000000000000" pitchFamily="50" charset="-128"/>
              </a:rPr>
              <a:t>　　　</a:t>
            </a:r>
            <a:r>
              <a:rPr lang="ja-JP" altLang="ja-JP" sz="1270" dirty="0">
                <a:latin typeface="HGP創英角ﾎﾟｯﾌﾟ体" panose="040B0A00000000000000" pitchFamily="50" charset="-128"/>
                <a:ea typeface="HGP創英角ﾎﾟｯﾌﾟ体" panose="040B0A00000000000000" pitchFamily="50" charset="-128"/>
              </a:rPr>
              <a:t>市議会が決めた予算のとおりにお金が使われているか確認しています。</a:t>
            </a:r>
            <a:endParaRPr lang="ja-JP" altLang="ja-JP" sz="1452" dirty="0">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latin typeface="HGP創英角ﾎﾟｯﾌﾟ体" panose="040B0A00000000000000" pitchFamily="50" charset="-128"/>
                <a:ea typeface="HGP創英角ﾎﾟｯﾌﾟ体" panose="040B0A00000000000000" pitchFamily="50" charset="-128"/>
              </a:rPr>
              <a:t>　</a:t>
            </a:r>
            <a:r>
              <a:rPr lang="ja-JP" altLang="ja-JP" sz="1452" u="heavy" dirty="0">
                <a:latin typeface="HGP創英角ﾎﾟｯﾌﾟ体" panose="040B0A00000000000000" pitchFamily="50" charset="-128"/>
                <a:ea typeface="HGP創英角ﾎﾟｯﾌﾟ体" panose="040B0A00000000000000" pitchFamily="50" charset="-128"/>
              </a:rPr>
              <a:t>③市議会での選挙</a:t>
            </a:r>
          </a:p>
          <a:p>
            <a:pPr>
              <a:lnSpc>
                <a:spcPct val="150000"/>
              </a:lnSpc>
            </a:pPr>
            <a:r>
              <a:rPr lang="ja-JP" altLang="ja-JP" sz="1452" dirty="0">
                <a:latin typeface="HGP創英角ﾎﾟｯﾌﾟ体" panose="040B0A00000000000000" pitchFamily="50" charset="-128"/>
                <a:ea typeface="HGP創英角ﾎﾟｯﾌﾟ体" panose="040B0A00000000000000" pitchFamily="50" charset="-128"/>
              </a:rPr>
              <a:t>　　</a:t>
            </a:r>
            <a:r>
              <a:rPr lang="ja-JP" altLang="en-US" sz="1452" dirty="0">
                <a:latin typeface="HGP創英角ﾎﾟｯﾌﾟ体" panose="040B0A00000000000000" pitchFamily="50" charset="-128"/>
                <a:ea typeface="HGP創英角ﾎﾟｯﾌﾟ体" panose="040B0A00000000000000" pitchFamily="50" charset="-128"/>
              </a:rPr>
              <a:t>　</a:t>
            </a:r>
            <a:r>
              <a:rPr lang="ja-JP" altLang="ja-JP" sz="1270" dirty="0">
                <a:latin typeface="HGP創英角ﾎﾟｯﾌﾟ体" panose="040B0A00000000000000" pitchFamily="50" charset="-128"/>
                <a:ea typeface="HGP創英角ﾎﾟｯﾌﾟ体" panose="040B0A00000000000000" pitchFamily="50" charset="-128"/>
              </a:rPr>
              <a:t>議長，副議長など特定の仕事をする人を選挙で選んで決めていきます。</a:t>
            </a:r>
          </a:p>
          <a:p>
            <a:pPr>
              <a:lnSpc>
                <a:spcPct val="150000"/>
              </a:lnSpc>
            </a:pPr>
            <a:r>
              <a:rPr lang="ja-JP" altLang="en-US" sz="1452" dirty="0">
                <a:latin typeface="HGP創英角ﾎﾟｯﾌﾟ体" panose="040B0A00000000000000" pitchFamily="50" charset="-128"/>
                <a:ea typeface="HGP創英角ﾎﾟｯﾌﾟ体" panose="040B0A00000000000000" pitchFamily="50" charset="-128"/>
              </a:rPr>
              <a:t>　</a:t>
            </a:r>
            <a:r>
              <a:rPr lang="ja-JP" altLang="ja-JP" sz="1452" u="heavy" dirty="0">
                <a:latin typeface="HGP創英角ﾎﾟｯﾌﾟ体" panose="040B0A00000000000000" pitchFamily="50" charset="-128"/>
                <a:ea typeface="HGP創英角ﾎﾟｯﾌﾟ体" panose="040B0A00000000000000" pitchFamily="50" charset="-128"/>
              </a:rPr>
              <a:t>④市役所の仕事の調査，検査</a:t>
            </a:r>
          </a:p>
          <a:p>
            <a:pPr>
              <a:lnSpc>
                <a:spcPct val="150000"/>
              </a:lnSpc>
            </a:pPr>
            <a:r>
              <a:rPr lang="ja-JP" altLang="ja-JP" sz="1452" dirty="0">
                <a:latin typeface="HGP創英角ﾎﾟｯﾌﾟ体" panose="040B0A00000000000000" pitchFamily="50" charset="-128"/>
                <a:ea typeface="HGP創英角ﾎﾟｯﾌﾟ体" panose="040B0A00000000000000" pitchFamily="50" charset="-128"/>
              </a:rPr>
              <a:t>　　　</a:t>
            </a:r>
            <a:r>
              <a:rPr lang="ja-JP" altLang="ja-JP" sz="1270" dirty="0">
                <a:latin typeface="HGP創英角ﾎﾟｯﾌﾟ体" panose="040B0A00000000000000" pitchFamily="50" charset="-128"/>
                <a:ea typeface="HGP創英角ﾎﾟｯﾌﾟ体" panose="040B0A00000000000000" pitchFamily="50" charset="-128"/>
              </a:rPr>
              <a:t>市役所の仕事が市議会が決めたとおりに，市民のために正しく行われている</a:t>
            </a:r>
            <a:endParaRPr lang="en-US" altLang="ja-JP" sz="1270" dirty="0">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270" dirty="0">
                <a:latin typeface="HGP創英角ﾎﾟｯﾌﾟ体" panose="040B0A00000000000000" pitchFamily="50" charset="-128"/>
                <a:ea typeface="HGP創英角ﾎﾟｯﾌﾟ体" panose="040B0A00000000000000" pitchFamily="50" charset="-128"/>
              </a:rPr>
              <a:t>　　</a:t>
            </a:r>
            <a:r>
              <a:rPr lang="ja-JP" altLang="ja-JP" sz="1270" dirty="0" err="1">
                <a:latin typeface="HGP創英角ﾎﾟｯﾌﾟ体" panose="040B0A00000000000000" pitchFamily="50" charset="-128"/>
                <a:ea typeface="HGP創英角ﾎﾟｯﾌﾟ体" panose="040B0A00000000000000" pitchFamily="50" charset="-128"/>
              </a:rPr>
              <a:t>か</a:t>
            </a:r>
            <a:r>
              <a:rPr lang="ja-JP" altLang="ja-JP" sz="1270" dirty="0">
                <a:latin typeface="HGP創英角ﾎﾟｯﾌﾟ体" panose="040B0A00000000000000" pitchFamily="50" charset="-128"/>
                <a:ea typeface="HGP創英角ﾎﾟｯﾌﾟ体" panose="040B0A00000000000000" pitchFamily="50" charset="-128"/>
              </a:rPr>
              <a:t>調査，検査することができます。</a:t>
            </a:r>
          </a:p>
          <a:p>
            <a:pPr>
              <a:lnSpc>
                <a:spcPct val="150000"/>
              </a:lnSpc>
            </a:pPr>
            <a:r>
              <a:rPr lang="ja-JP" altLang="ja-JP" sz="1452" dirty="0">
                <a:latin typeface="HGP創英角ﾎﾟｯﾌﾟ体" panose="040B0A00000000000000" pitchFamily="50" charset="-128"/>
                <a:ea typeface="HGP創英角ﾎﾟｯﾌﾟ体" panose="040B0A00000000000000" pitchFamily="50" charset="-128"/>
              </a:rPr>
              <a:t>　</a:t>
            </a:r>
            <a:r>
              <a:rPr lang="ja-JP" altLang="ja-JP" sz="1452" u="heavy" dirty="0">
                <a:latin typeface="HGP創英角ﾎﾟｯﾌﾟ体" panose="040B0A00000000000000" pitchFamily="50" charset="-128"/>
                <a:ea typeface="HGP創英角ﾎﾟｯﾌﾟ体" panose="040B0A00000000000000" pitchFamily="50" charset="-128"/>
              </a:rPr>
              <a:t>⑤市役所の監視</a:t>
            </a:r>
          </a:p>
          <a:p>
            <a:pPr>
              <a:lnSpc>
                <a:spcPct val="150000"/>
              </a:lnSpc>
            </a:pPr>
            <a:r>
              <a:rPr lang="ja-JP" altLang="ja-JP" sz="1452" dirty="0">
                <a:latin typeface="HGP創英角ﾎﾟｯﾌﾟ体" panose="040B0A00000000000000" pitchFamily="50" charset="-128"/>
                <a:ea typeface="HGP創英角ﾎﾟｯﾌﾟ体" panose="040B0A00000000000000" pitchFamily="50" charset="-128"/>
              </a:rPr>
              <a:t>　　</a:t>
            </a:r>
            <a:r>
              <a:rPr lang="ja-JP" altLang="ja-JP" sz="1270" dirty="0">
                <a:latin typeface="HGP創英角ﾎﾟｯﾌﾟ体" panose="040B0A00000000000000" pitchFamily="50" charset="-128"/>
                <a:ea typeface="HGP創英角ﾎﾟｯﾌﾟ体" panose="040B0A00000000000000" pitchFamily="50" charset="-128"/>
              </a:rPr>
              <a:t>　市議会は市役所の仕事が正しく行われているか監視することが大きな役目です。</a:t>
            </a:r>
          </a:p>
          <a:p>
            <a:pPr>
              <a:lnSpc>
                <a:spcPct val="150000"/>
              </a:lnSpc>
            </a:pPr>
            <a:r>
              <a:rPr lang="ja-JP" altLang="ja-JP" sz="1452" dirty="0">
                <a:latin typeface="HGP創英角ﾎﾟｯﾌﾟ体" panose="040B0A00000000000000" pitchFamily="50" charset="-128"/>
                <a:ea typeface="HGP創英角ﾎﾟｯﾌﾟ体" panose="040B0A00000000000000" pitchFamily="50" charset="-128"/>
              </a:rPr>
              <a:t>　</a:t>
            </a:r>
            <a:r>
              <a:rPr lang="ja-JP" altLang="ja-JP" sz="1452" u="heavy" dirty="0">
                <a:latin typeface="HGP創英角ﾎﾟｯﾌﾟ体" panose="040B0A00000000000000" pitchFamily="50" charset="-128"/>
                <a:ea typeface="HGP創英角ﾎﾟｯﾌﾟ体" panose="040B0A00000000000000" pitchFamily="50" charset="-128"/>
              </a:rPr>
              <a:t>⑥意見書の提出</a:t>
            </a:r>
          </a:p>
          <a:p>
            <a:pPr>
              <a:lnSpc>
                <a:spcPct val="150000"/>
              </a:lnSpc>
            </a:pPr>
            <a:r>
              <a:rPr lang="ja-JP" altLang="ja-JP" sz="1452" dirty="0">
                <a:latin typeface="HGP創英角ﾎﾟｯﾌﾟ体" panose="040B0A00000000000000" pitchFamily="50" charset="-128"/>
                <a:ea typeface="HGP創英角ﾎﾟｯﾌﾟ体" panose="040B0A00000000000000" pitchFamily="50" charset="-128"/>
              </a:rPr>
              <a:t>　　　</a:t>
            </a:r>
            <a:r>
              <a:rPr lang="ja-JP" altLang="ja-JP" sz="1270" dirty="0">
                <a:latin typeface="HGP創英角ﾎﾟｯﾌﾟ体" panose="040B0A00000000000000" pitchFamily="50" charset="-128"/>
                <a:ea typeface="HGP創英角ﾎﾟｯﾌﾟ体" panose="040B0A00000000000000" pitchFamily="50" charset="-128"/>
              </a:rPr>
              <a:t>国や茨城県などに「こうしてほしい」という意見を提出することができます。</a:t>
            </a:r>
            <a:endParaRPr lang="ja-JP" altLang="ja-JP" sz="1452" dirty="0">
              <a:latin typeface="HGP創英角ﾎﾟｯﾌﾟ体" panose="040B0A00000000000000" pitchFamily="50" charset="-128"/>
              <a:ea typeface="HGP創英角ﾎﾟｯﾌﾟ体" panose="040B0A00000000000000" pitchFamily="50" charset="-128"/>
            </a:endParaRPr>
          </a:p>
          <a:p>
            <a:pPr>
              <a:lnSpc>
                <a:spcPct val="150000"/>
              </a:lnSpc>
            </a:pPr>
            <a:r>
              <a:rPr lang="ja-JP" altLang="ja-JP" sz="1452" dirty="0">
                <a:uFill>
                  <a:solidFill>
                    <a:srgbClr val="FF0000"/>
                  </a:solidFill>
                </a:uFill>
                <a:latin typeface="HGP創英角ﾎﾟｯﾌﾟ体" panose="040B0A00000000000000" pitchFamily="50" charset="-128"/>
                <a:ea typeface="HGP創英角ﾎﾟｯﾌﾟ体" panose="040B0A00000000000000" pitchFamily="50" charset="-128"/>
              </a:rPr>
              <a:t>　</a:t>
            </a:r>
            <a:r>
              <a:rPr lang="ja-JP" altLang="ja-JP" sz="1452" u="heavy" dirty="0">
                <a:latin typeface="HGP創英角ﾎﾟｯﾌﾟ体" panose="040B0A00000000000000" pitchFamily="50" charset="-128"/>
                <a:ea typeface="HGP創英角ﾎﾟｯﾌﾟ体" panose="040B0A00000000000000" pitchFamily="50" charset="-128"/>
              </a:rPr>
              <a:t>⑦請願・陳情の審査</a:t>
            </a:r>
          </a:p>
          <a:p>
            <a:pPr>
              <a:lnSpc>
                <a:spcPct val="150000"/>
              </a:lnSpc>
            </a:pPr>
            <a:r>
              <a:rPr lang="ja-JP" altLang="ja-JP" sz="1452" dirty="0">
                <a:latin typeface="HGP創英角ﾎﾟｯﾌﾟ体" panose="040B0A00000000000000" pitchFamily="50" charset="-128"/>
                <a:ea typeface="HGP創英角ﾎﾟｯﾌﾟ体" panose="040B0A00000000000000" pitchFamily="50" charset="-128"/>
              </a:rPr>
              <a:t>　　</a:t>
            </a:r>
            <a:r>
              <a:rPr lang="ja-JP" altLang="ja-JP" sz="1270" dirty="0">
                <a:latin typeface="HGP創英角ﾎﾟｯﾌﾟ体" panose="040B0A00000000000000" pitchFamily="50" charset="-128"/>
                <a:ea typeface="HGP創英角ﾎﾟｯﾌﾟ体" panose="040B0A00000000000000" pitchFamily="50" charset="-128"/>
              </a:rPr>
              <a:t>　提出された請願や陳情について，</a:t>
            </a:r>
            <a:r>
              <a:rPr lang="ja-JP" altLang="en-US" sz="1270" dirty="0">
                <a:latin typeface="HGP創英角ﾎﾟｯﾌﾟ体" panose="040B0A00000000000000" pitchFamily="50" charset="-128"/>
                <a:ea typeface="HGP創英角ﾎﾟｯﾌﾟ体" panose="040B0A00000000000000" pitchFamily="50" charset="-128"/>
              </a:rPr>
              <a:t>詳しく</a:t>
            </a:r>
            <a:r>
              <a:rPr lang="ja-JP" altLang="ja-JP" sz="1270" dirty="0">
                <a:latin typeface="HGP創英角ﾎﾟｯﾌﾟ体" panose="040B0A00000000000000" pitchFamily="50" charset="-128"/>
                <a:ea typeface="HGP創英角ﾎﾟｯﾌﾟ体" panose="040B0A00000000000000" pitchFamily="50" charset="-128"/>
              </a:rPr>
              <a:t>調べて，どうするか話し合い市議会とし</a:t>
            </a:r>
            <a:endParaRPr lang="en-US" altLang="ja-JP" sz="1270" dirty="0">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270" dirty="0">
                <a:latin typeface="HGP創英角ﾎﾟｯﾌﾟ体" panose="040B0A00000000000000" pitchFamily="50" charset="-128"/>
                <a:ea typeface="HGP創英角ﾎﾟｯﾌﾟ体" panose="040B0A00000000000000" pitchFamily="50" charset="-128"/>
              </a:rPr>
              <a:t>　　</a:t>
            </a:r>
            <a:r>
              <a:rPr lang="ja-JP" altLang="ja-JP" sz="1270" dirty="0" err="1">
                <a:latin typeface="HGP創英角ﾎﾟｯﾌﾟ体" panose="040B0A00000000000000" pitchFamily="50" charset="-128"/>
                <a:ea typeface="HGP創英角ﾎﾟｯﾌﾟ体" panose="040B0A00000000000000" pitchFamily="50" charset="-128"/>
              </a:rPr>
              <a:t>ての</a:t>
            </a:r>
            <a:r>
              <a:rPr lang="ja-JP" altLang="en-US" sz="1270" dirty="0">
                <a:latin typeface="HGP創英角ﾎﾟｯﾌﾟ体" panose="040B0A00000000000000" pitchFamily="50" charset="-128"/>
                <a:ea typeface="HGP創英角ﾎﾟｯﾌﾟ体" panose="040B0A00000000000000" pitchFamily="50" charset="-128"/>
              </a:rPr>
              <a:t>意思</a:t>
            </a:r>
            <a:r>
              <a:rPr lang="ja-JP" altLang="ja-JP" sz="1270" dirty="0">
                <a:latin typeface="HGP創英角ﾎﾟｯﾌﾟ体" panose="040B0A00000000000000" pitchFamily="50" charset="-128"/>
                <a:ea typeface="HGP創英角ﾎﾟｯﾌﾟ体" panose="040B0A00000000000000" pitchFamily="50" charset="-128"/>
              </a:rPr>
              <a:t>を決めます。</a:t>
            </a:r>
          </a:p>
        </p:txBody>
      </p:sp>
      <p:sp>
        <p:nvSpPr>
          <p:cNvPr id="8" name="テキスト ボックス 7">
            <a:extLst>
              <a:ext uri="{FF2B5EF4-FFF2-40B4-BE49-F238E27FC236}">
                <a16:creationId xmlns:a16="http://schemas.microsoft.com/office/drawing/2014/main" id="{B1C01C5E-94B7-4725-AA03-5F7052D9F5A1}"/>
              </a:ext>
            </a:extLst>
          </p:cNvPr>
          <p:cNvSpPr txBox="1"/>
          <p:nvPr/>
        </p:nvSpPr>
        <p:spPr>
          <a:xfrm>
            <a:off x="1493438" y="1213737"/>
            <a:ext cx="4871098" cy="82509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まずは，選挙によって選ばれた</a:t>
            </a:r>
            <a:r>
              <a:rPr lang="ja-JP" altLang="ja-JP" sz="1270" dirty="0">
                <a:latin typeface="HG丸ｺﾞｼｯｸM-PRO" panose="020F0600000000000000" pitchFamily="50" charset="-128"/>
                <a:ea typeface="HG丸ｺﾞｼｯｸM-PRO" panose="020F0600000000000000" pitchFamily="50" charset="-128"/>
              </a:rPr>
              <a:t>市民</a:t>
            </a:r>
            <a:r>
              <a:rPr lang="ja-JP" altLang="en-US" sz="1270" dirty="0">
                <a:latin typeface="HG丸ｺﾞｼｯｸM-PRO" panose="020F0600000000000000" pitchFamily="50" charset="-128"/>
                <a:ea typeface="HG丸ｺﾞｼｯｸM-PRO" panose="020F0600000000000000" pitchFamily="50" charset="-128"/>
              </a:rPr>
              <a:t>の代表である</a:t>
            </a:r>
            <a:r>
              <a:rPr lang="ja-JP" altLang="ja-JP" sz="1270" dirty="0">
                <a:latin typeface="HG丸ｺﾞｼｯｸM-PRO" panose="020F0600000000000000" pitchFamily="50" charset="-128"/>
                <a:ea typeface="HG丸ｺﾞｼｯｸM-PRO" panose="020F0600000000000000" pitchFamily="50" charset="-128"/>
              </a:rPr>
              <a:t>市議会議員</a:t>
            </a:r>
            <a:r>
              <a:rPr lang="ja-JP" altLang="en-US" sz="1270" dirty="0">
                <a:latin typeface="HG丸ｺﾞｼｯｸM-PRO" panose="020F0600000000000000" pitchFamily="50" charset="-128"/>
                <a:ea typeface="HG丸ｺﾞｼｯｸM-PRO" panose="020F0600000000000000" pitchFamily="50" charset="-128"/>
              </a:rPr>
              <a:t>がより良い常総市にするために，</a:t>
            </a:r>
            <a:r>
              <a:rPr lang="ja-JP" altLang="ja-JP" sz="1270" dirty="0">
                <a:latin typeface="HG丸ｺﾞｼｯｸM-PRO" panose="020F0600000000000000" pitchFamily="50" charset="-128"/>
                <a:ea typeface="HG丸ｺﾞｼｯｸM-PRO" panose="020F0600000000000000" pitchFamily="50" charset="-128"/>
              </a:rPr>
              <a:t>どんな仕事をしているか調べてみよう。</a:t>
            </a:r>
            <a:endParaRPr lang="ja-JP" altLang="ja-JP" sz="1500" dirty="0">
              <a:latin typeface="HG丸ｺﾞｼｯｸM-PRO" panose="020F0600000000000000" pitchFamily="50" charset="-128"/>
              <a:ea typeface="HG丸ｺﾞｼｯｸM-PRO" panose="020F0600000000000000" pitchFamily="50" charset="-128"/>
            </a:endParaRPr>
          </a:p>
        </p:txBody>
      </p:sp>
      <p:pic>
        <p:nvPicPr>
          <p:cNvPr id="9" name="図 8">
            <a:extLst>
              <a:ext uri="{FF2B5EF4-FFF2-40B4-BE49-F238E27FC236}">
                <a16:creationId xmlns:a16="http://schemas.microsoft.com/office/drawing/2014/main" id="{F304326C-618C-4A90-99E8-0C32ECEF34C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8545916"/>
            <a:ext cx="740598" cy="1058987"/>
          </a:xfrm>
          <a:prstGeom prst="rect">
            <a:avLst/>
          </a:prstGeom>
        </p:spPr>
      </p:pic>
      <p:sp>
        <p:nvSpPr>
          <p:cNvPr id="12" name="吹き出し: 角を丸めた四角形 11">
            <a:extLst>
              <a:ext uri="{FF2B5EF4-FFF2-40B4-BE49-F238E27FC236}">
                <a16:creationId xmlns:a16="http://schemas.microsoft.com/office/drawing/2014/main" id="{BA8306AE-8136-4812-ACD6-518F8CEAAB1C}"/>
              </a:ext>
            </a:extLst>
          </p:cNvPr>
          <p:cNvSpPr/>
          <p:nvPr/>
        </p:nvSpPr>
        <p:spPr>
          <a:xfrm>
            <a:off x="1428918" y="8566266"/>
            <a:ext cx="4935617" cy="1073927"/>
          </a:xfrm>
          <a:prstGeom prst="wedgeRoundRectCallout">
            <a:avLst>
              <a:gd name="adj1" fmla="val -57649"/>
              <a:gd name="adj2" fmla="val -19394"/>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Tree>
    <p:extLst>
      <p:ext uri="{BB962C8B-B14F-4D97-AF65-F5344CB8AC3E}">
        <p14:creationId xmlns:p14="http://schemas.microsoft.com/office/powerpoint/2010/main" val="1510582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6061ABE-08FB-4A6F-9E0B-1B3A8CE1A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35" y="2556902"/>
            <a:ext cx="6205124" cy="1532531"/>
          </a:xfrm>
          <a:prstGeom prst="rect">
            <a:avLst/>
          </a:prstGeom>
        </p:spPr>
      </p:pic>
      <p:sp>
        <p:nvSpPr>
          <p:cNvPr id="4" name="タイトル 1">
            <a:extLst>
              <a:ext uri="{FF2B5EF4-FFF2-40B4-BE49-F238E27FC236}">
                <a16:creationId xmlns:a16="http://schemas.microsoft.com/office/drawing/2014/main" id="{9B596E9A-2600-47EA-AED6-023DABC2031D}"/>
              </a:ext>
            </a:extLst>
          </p:cNvPr>
          <p:cNvSpPr>
            <a:spLocks noGrp="1"/>
          </p:cNvSpPr>
          <p:nvPr>
            <p:ph type="title"/>
          </p:nvPr>
        </p:nvSpPr>
        <p:spPr>
          <a:xfrm>
            <a:off x="326435" y="452783"/>
            <a:ext cx="6205124" cy="816464"/>
          </a:xfrm>
          <a:solidFill>
            <a:schemeClr val="accent2">
              <a:lumMod val="20000"/>
              <a:lumOff val="80000"/>
              <a:alpha val="66000"/>
            </a:schemeClr>
          </a:solidFill>
          <a:ln w="19050">
            <a:noFill/>
          </a:ln>
        </p:spPr>
        <p:txBody>
          <a:bodyPr>
            <a:noAutofit/>
          </a:bodyPr>
          <a:lstStyle/>
          <a:p>
            <a:pPr>
              <a:lnSpc>
                <a:spcPts val="2722"/>
              </a:lnSpc>
            </a:pPr>
            <a:r>
              <a:rPr lang="ja-JP" altLang="en-US" sz="2268" dirty="0">
                <a:latin typeface="HGS創英角ﾎﾟｯﾌﾟ体" panose="040B0A00000000000000" pitchFamily="50" charset="-128"/>
                <a:ea typeface="HGS創英角ﾎﾟｯﾌﾟ体" panose="040B0A00000000000000" pitchFamily="50" charset="-128"/>
              </a:rPr>
              <a:t>５．今の常総市ってどうなってるの？</a:t>
            </a:r>
            <a:br>
              <a:rPr lang="en-US" altLang="ja-JP" sz="2268" dirty="0">
                <a:latin typeface="HGS創英角ﾎﾟｯﾌﾟ体" panose="040B0A00000000000000" pitchFamily="50" charset="-128"/>
                <a:ea typeface="HGS創英角ﾎﾟｯﾌﾟ体" panose="040B0A00000000000000" pitchFamily="50" charset="-128"/>
              </a:rPr>
            </a:br>
            <a:r>
              <a:rPr lang="ja-JP" altLang="en-US" sz="2268" dirty="0">
                <a:latin typeface="HGS創英角ﾎﾟｯﾌﾟ体" panose="040B0A00000000000000" pitchFamily="50" charset="-128"/>
                <a:ea typeface="HGS創英角ﾎﾟｯﾌﾟ体" panose="040B0A00000000000000" pitchFamily="50" charset="-128"/>
              </a:rPr>
              <a:t>　　これからの常総市はどうなっていくの？</a:t>
            </a:r>
          </a:p>
        </p:txBody>
      </p:sp>
      <p:pic>
        <p:nvPicPr>
          <p:cNvPr id="5" name="図 4">
            <a:extLst>
              <a:ext uri="{FF2B5EF4-FFF2-40B4-BE49-F238E27FC236}">
                <a16:creationId xmlns:a16="http://schemas.microsoft.com/office/drawing/2014/main" id="{D068AD0D-6493-4C6F-B7C6-F517D39D257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1405869"/>
            <a:ext cx="740598" cy="1058987"/>
          </a:xfrm>
          <a:prstGeom prst="rect">
            <a:avLst/>
          </a:prstGeom>
        </p:spPr>
      </p:pic>
      <p:sp>
        <p:nvSpPr>
          <p:cNvPr id="6" name="吹き出し: 角を丸めた四角形 5">
            <a:extLst>
              <a:ext uri="{FF2B5EF4-FFF2-40B4-BE49-F238E27FC236}">
                <a16:creationId xmlns:a16="http://schemas.microsoft.com/office/drawing/2014/main" id="{1C42B012-6384-41A9-9A57-B224B1D25A44}"/>
              </a:ext>
            </a:extLst>
          </p:cNvPr>
          <p:cNvSpPr/>
          <p:nvPr/>
        </p:nvSpPr>
        <p:spPr>
          <a:xfrm>
            <a:off x="1428919" y="1405869"/>
            <a:ext cx="4935617" cy="1098751"/>
          </a:xfrm>
          <a:prstGeom prst="wedgeRoundRectCallout">
            <a:avLst>
              <a:gd name="adj1" fmla="val -56363"/>
              <a:gd name="adj2" fmla="val -21081"/>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7" name="テキスト ボックス 6">
            <a:extLst>
              <a:ext uri="{FF2B5EF4-FFF2-40B4-BE49-F238E27FC236}">
                <a16:creationId xmlns:a16="http://schemas.microsoft.com/office/drawing/2014/main" id="{DBDC03C6-67B6-44E7-83DC-2978109E43C1}"/>
              </a:ext>
            </a:extLst>
          </p:cNvPr>
          <p:cNvSpPr txBox="1"/>
          <p:nvPr/>
        </p:nvSpPr>
        <p:spPr>
          <a:xfrm>
            <a:off x="1450233" y="1393166"/>
            <a:ext cx="4871098" cy="108157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市</a:t>
            </a:r>
            <a:r>
              <a:rPr lang="ja-JP" altLang="en-US" sz="1270" dirty="0">
                <a:latin typeface="HG丸ｺﾞｼｯｸM-PRO" panose="020F0600000000000000" pitchFamily="50" charset="-128"/>
                <a:ea typeface="HG丸ｺﾞｼｯｸM-PRO" panose="020F0600000000000000" pitchFamily="50" charset="-128"/>
              </a:rPr>
              <a:t>がどんな取り組みをしているかなど，今のことやこれからのことについて，市議会議員がみなさんの代わりに聞いてくれる場所があるよ。そこで，みなさんの分からないことを市議会議員に聞いてもらいましょう。</a:t>
            </a:r>
            <a:endParaRPr lang="ja-JP" altLang="ja-JP" sz="1270" dirty="0">
              <a:latin typeface="HG丸ｺﾞｼｯｸM-PRO" panose="020F0600000000000000" pitchFamily="50" charset="-128"/>
              <a:ea typeface="HG丸ｺﾞｼｯｸM-PRO" panose="020F0600000000000000" pitchFamily="50" charset="-128"/>
            </a:endParaRPr>
          </a:p>
        </p:txBody>
      </p:sp>
      <p:sp>
        <p:nvSpPr>
          <p:cNvPr id="10" name="タイトル 1">
            <a:extLst>
              <a:ext uri="{FF2B5EF4-FFF2-40B4-BE49-F238E27FC236}">
                <a16:creationId xmlns:a16="http://schemas.microsoft.com/office/drawing/2014/main" id="{AE66BB49-B016-4D75-B909-F81A0A41B431}"/>
              </a:ext>
            </a:extLst>
          </p:cNvPr>
          <p:cNvSpPr txBox="1">
            <a:spLocks/>
          </p:cNvSpPr>
          <p:nvPr/>
        </p:nvSpPr>
        <p:spPr>
          <a:xfrm rot="20097405">
            <a:off x="333898" y="2730149"/>
            <a:ext cx="1095663" cy="278599"/>
          </a:xfrm>
          <a:prstGeom prst="rect">
            <a:avLst/>
          </a:prstGeom>
        </p:spPr>
        <p:txBody>
          <a:bodyPr spcFirstLastPara="1" vert="horz" lIns="82953" tIns="41476" rIns="82953" bIns="41476" numCol="1" rtlCol="0" anchor="ctr">
            <a:prstTxWarp prst="textArchUp">
              <a:avLst/>
            </a:prstTxWarp>
            <a:normAutofit fontScale="32500" lnSpcReduction="20000"/>
          </a:bodyPr>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algn="ctr"/>
            <a:r>
              <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ＰＯＩＮＴ</a:t>
            </a:r>
            <a:r>
              <a:rPr lang="en-US" altLang="ja-JP"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a:t>
            </a:r>
            <a:endPar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2" name="テキスト ボックス 11">
            <a:extLst>
              <a:ext uri="{FF2B5EF4-FFF2-40B4-BE49-F238E27FC236}">
                <a16:creationId xmlns:a16="http://schemas.microsoft.com/office/drawing/2014/main" id="{DF56EE5A-95F0-4076-94AE-FE20E6C53FE4}"/>
              </a:ext>
            </a:extLst>
          </p:cNvPr>
          <p:cNvSpPr txBox="1"/>
          <p:nvPr/>
        </p:nvSpPr>
        <p:spPr>
          <a:xfrm>
            <a:off x="607545" y="2718817"/>
            <a:ext cx="5756993" cy="1045607"/>
          </a:xfrm>
          <a:prstGeom prst="rect">
            <a:avLst/>
          </a:prstGeom>
          <a:noFill/>
        </p:spPr>
        <p:txBody>
          <a:bodyPr wrap="square" rtlCol="0">
            <a:spAutoFit/>
          </a:bodyPr>
          <a:lstStyle/>
          <a:p>
            <a:pPr>
              <a:lnSpc>
                <a:spcPct val="150000"/>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常総市</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が今どのような取り組みをしているか，これからどのような取り組みを考えているかなど，</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市議会議員</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が</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市</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に質問する</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ことを『</a:t>
            </a:r>
            <a:r>
              <a:rPr lang="ja-JP" altLang="en-US"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一般質問</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』と</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言い</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ます。</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市民の疑問を市議会議員が代わりに聞いてくれます</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p>
        </p:txBody>
      </p:sp>
      <p:sp>
        <p:nvSpPr>
          <p:cNvPr id="14" name="吹き出し: 角を丸めた四角形 13">
            <a:extLst>
              <a:ext uri="{FF2B5EF4-FFF2-40B4-BE49-F238E27FC236}">
                <a16:creationId xmlns:a16="http://schemas.microsoft.com/office/drawing/2014/main" id="{115827A5-A0F8-490D-87C1-6AD88797F6C2}"/>
              </a:ext>
            </a:extLst>
          </p:cNvPr>
          <p:cNvSpPr/>
          <p:nvPr/>
        </p:nvSpPr>
        <p:spPr>
          <a:xfrm>
            <a:off x="1450231" y="4141014"/>
            <a:ext cx="4914303" cy="816464"/>
          </a:xfrm>
          <a:prstGeom prst="wedgeRoundRectCallout">
            <a:avLst>
              <a:gd name="adj1" fmla="val -56558"/>
              <a:gd name="adj2" fmla="val -16004"/>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5" name="テキスト ボックス 14">
            <a:extLst>
              <a:ext uri="{FF2B5EF4-FFF2-40B4-BE49-F238E27FC236}">
                <a16:creationId xmlns:a16="http://schemas.microsoft.com/office/drawing/2014/main" id="{E9D2D2A6-D7D1-4A54-A0C4-A317C3A12D49}"/>
              </a:ext>
            </a:extLst>
          </p:cNvPr>
          <p:cNvSpPr txBox="1"/>
          <p:nvPr/>
        </p:nvSpPr>
        <p:spPr>
          <a:xfrm>
            <a:off x="1437025" y="4123066"/>
            <a:ext cx="4914303" cy="82509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みなさんの分からないことは，私が代わりに聞きます。常総市の分からないことを一緒に調べましょう！分からないことは何でも言ってください！</a:t>
            </a:r>
            <a:endParaRPr lang="ja-JP" altLang="ja-JP" sz="998" dirty="0">
              <a:latin typeface="HG丸ｺﾞｼｯｸM-PRO" panose="020F0600000000000000" pitchFamily="50" charset="-128"/>
              <a:ea typeface="HG丸ｺﾞｼｯｸM-PRO" panose="020F0600000000000000" pitchFamily="50" charset="-128"/>
            </a:endParaRPr>
          </a:p>
        </p:txBody>
      </p:sp>
      <p:sp>
        <p:nvSpPr>
          <p:cNvPr id="16" name="タイトル 1">
            <a:extLst>
              <a:ext uri="{FF2B5EF4-FFF2-40B4-BE49-F238E27FC236}">
                <a16:creationId xmlns:a16="http://schemas.microsoft.com/office/drawing/2014/main" id="{0817BED8-BEC0-4378-8703-F0446EFB07A2}"/>
              </a:ext>
            </a:extLst>
          </p:cNvPr>
          <p:cNvSpPr txBox="1">
            <a:spLocks/>
          </p:cNvSpPr>
          <p:nvPr/>
        </p:nvSpPr>
        <p:spPr>
          <a:xfrm>
            <a:off x="326435" y="5290351"/>
            <a:ext cx="6205124" cy="816464"/>
          </a:xfrm>
          <a:prstGeom prst="rect">
            <a:avLst/>
          </a:prstGeom>
          <a:solidFill>
            <a:schemeClr val="accent2">
              <a:lumMod val="20000"/>
              <a:lumOff val="80000"/>
              <a:alpha val="66000"/>
            </a:schemeClr>
          </a:solidFill>
          <a:ln w="19050">
            <a:noFill/>
          </a:ln>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2722"/>
              </a:lnSpc>
            </a:pPr>
            <a:r>
              <a:rPr lang="ja-JP" altLang="en-US" sz="2268" dirty="0">
                <a:latin typeface="HGS創英角ﾎﾟｯﾌﾟ体" panose="040B0A00000000000000" pitchFamily="50" charset="-128"/>
                <a:ea typeface="HGS創英角ﾎﾟｯﾌﾟ体" panose="040B0A00000000000000" pitchFamily="50" charset="-128"/>
              </a:rPr>
              <a:t>６．こんな</a:t>
            </a:r>
            <a:r>
              <a:rPr lang="ja-JP" altLang="ja-JP" sz="2268" dirty="0">
                <a:latin typeface="HGS創英角ﾎﾟｯﾌﾟ体" panose="040B0A00000000000000" pitchFamily="50" charset="-128"/>
                <a:ea typeface="HGS創英角ﾎﾟｯﾌﾟ体" panose="040B0A00000000000000" pitchFamily="50" charset="-128"/>
              </a:rPr>
              <a:t>まち</a:t>
            </a:r>
            <a:r>
              <a:rPr lang="ja-JP" altLang="en-US" sz="2268" dirty="0">
                <a:latin typeface="HGS創英角ﾎﾟｯﾌﾟ体" panose="040B0A00000000000000" pitchFamily="50" charset="-128"/>
                <a:ea typeface="HGS創英角ﾎﾟｯﾌﾟ体" panose="040B0A00000000000000" pitchFamily="50" charset="-128"/>
              </a:rPr>
              <a:t>のほうがもっといいのに！！</a:t>
            </a:r>
            <a:br>
              <a:rPr lang="en-US" altLang="ja-JP" sz="2268" dirty="0">
                <a:latin typeface="HGS創英角ﾎﾟｯﾌﾟ体" panose="040B0A00000000000000" pitchFamily="50" charset="-128"/>
                <a:ea typeface="HGS創英角ﾎﾟｯﾌﾟ体" panose="040B0A00000000000000" pitchFamily="50" charset="-128"/>
              </a:rPr>
            </a:br>
            <a:r>
              <a:rPr lang="ja-JP" altLang="en-US" sz="2268" dirty="0">
                <a:latin typeface="HGS創英角ﾎﾟｯﾌﾟ体" panose="040B0A00000000000000" pitchFamily="50" charset="-128"/>
                <a:ea typeface="HGS創英角ﾎﾟｯﾌﾟ体" panose="040B0A00000000000000" pitchFamily="50" charset="-128"/>
              </a:rPr>
              <a:t>　　どうやって伝えた</a:t>
            </a:r>
            <a:r>
              <a:rPr lang="ja-JP" altLang="ja-JP" sz="2268" dirty="0">
                <a:latin typeface="HGS創英角ﾎﾟｯﾌﾟ体" panose="040B0A00000000000000" pitchFamily="50" charset="-128"/>
                <a:ea typeface="HGS創英角ﾎﾟｯﾌﾟ体" panose="040B0A00000000000000" pitchFamily="50" charset="-128"/>
              </a:rPr>
              <a:t>らいいの？</a:t>
            </a:r>
            <a:endParaRPr lang="ja-JP" altLang="en-US" sz="2268" dirty="0">
              <a:latin typeface="HGS創英角ﾎﾟｯﾌﾟ体" panose="040B0A00000000000000" pitchFamily="50" charset="-128"/>
              <a:ea typeface="HGS創英角ﾎﾟｯﾌﾟ体" panose="040B0A00000000000000" pitchFamily="50" charset="-128"/>
            </a:endParaRPr>
          </a:p>
        </p:txBody>
      </p:sp>
      <p:pic>
        <p:nvPicPr>
          <p:cNvPr id="17" name="図 16">
            <a:extLst>
              <a:ext uri="{FF2B5EF4-FFF2-40B4-BE49-F238E27FC236}">
                <a16:creationId xmlns:a16="http://schemas.microsoft.com/office/drawing/2014/main" id="{14FFCB06-6935-4B21-A043-B68532BDED3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6143876"/>
            <a:ext cx="740598" cy="1058987"/>
          </a:xfrm>
          <a:prstGeom prst="rect">
            <a:avLst/>
          </a:prstGeom>
        </p:spPr>
      </p:pic>
      <p:sp>
        <p:nvSpPr>
          <p:cNvPr id="19" name="テキスト ボックス 18">
            <a:extLst>
              <a:ext uri="{FF2B5EF4-FFF2-40B4-BE49-F238E27FC236}">
                <a16:creationId xmlns:a16="http://schemas.microsoft.com/office/drawing/2014/main" id="{9FD46A02-61C5-4E23-A13F-86E7E962CA89}"/>
              </a:ext>
            </a:extLst>
          </p:cNvPr>
          <p:cNvSpPr txBox="1"/>
          <p:nvPr/>
        </p:nvSpPr>
        <p:spPr>
          <a:xfrm>
            <a:off x="1450231" y="6250339"/>
            <a:ext cx="4871098" cy="82509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みなさんの市に対する</a:t>
            </a:r>
            <a:r>
              <a:rPr lang="ja-JP" altLang="en-US" sz="1270" dirty="0">
                <a:latin typeface="HG丸ｺﾞｼｯｸM-PRO" panose="020F0600000000000000" pitchFamily="50" charset="-128"/>
                <a:ea typeface="HG丸ｺﾞｼｯｸM-PRO" panose="020F0600000000000000" pitchFamily="50" charset="-128"/>
              </a:rPr>
              <a:t>考え，</a:t>
            </a:r>
            <a:r>
              <a:rPr lang="ja-JP" altLang="ja-JP" sz="1270" dirty="0">
                <a:latin typeface="HG丸ｺﾞｼｯｸM-PRO" panose="020F0600000000000000" pitchFamily="50" charset="-128"/>
                <a:ea typeface="HG丸ｺﾞｼｯｸM-PRO" panose="020F0600000000000000" pitchFamily="50" charset="-128"/>
              </a:rPr>
              <a:t>意見やお願いしたいことなどは，市議会議員から市議会に届けられます。自分の思いを伝える方法について調べてみよう。</a:t>
            </a:r>
          </a:p>
        </p:txBody>
      </p:sp>
      <p:sp>
        <p:nvSpPr>
          <p:cNvPr id="20" name="吹き出し: 角を丸めた四角形 19">
            <a:extLst>
              <a:ext uri="{FF2B5EF4-FFF2-40B4-BE49-F238E27FC236}">
                <a16:creationId xmlns:a16="http://schemas.microsoft.com/office/drawing/2014/main" id="{AFEEC264-4D47-49E3-A231-11F3B6C14DCA}"/>
              </a:ext>
            </a:extLst>
          </p:cNvPr>
          <p:cNvSpPr/>
          <p:nvPr/>
        </p:nvSpPr>
        <p:spPr>
          <a:xfrm>
            <a:off x="1437025" y="6249346"/>
            <a:ext cx="4914303" cy="841525"/>
          </a:xfrm>
          <a:prstGeom prst="wedgeRoundRectCallout">
            <a:avLst>
              <a:gd name="adj1" fmla="val -55848"/>
              <a:gd name="adj2" fmla="val -10678"/>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pic>
        <p:nvPicPr>
          <p:cNvPr id="21" name="図 20">
            <a:extLst>
              <a:ext uri="{FF2B5EF4-FFF2-40B4-BE49-F238E27FC236}">
                <a16:creationId xmlns:a16="http://schemas.microsoft.com/office/drawing/2014/main" id="{FF605D2F-5E72-4815-A2F6-8165DA2A0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57" y="7228255"/>
            <a:ext cx="6262168" cy="2550746"/>
          </a:xfrm>
          <a:prstGeom prst="rect">
            <a:avLst/>
          </a:prstGeom>
        </p:spPr>
      </p:pic>
      <p:sp>
        <p:nvSpPr>
          <p:cNvPr id="22" name="テキスト ボックス 21">
            <a:extLst>
              <a:ext uri="{FF2B5EF4-FFF2-40B4-BE49-F238E27FC236}">
                <a16:creationId xmlns:a16="http://schemas.microsoft.com/office/drawing/2014/main" id="{8A7C69CA-9B05-46A3-9F76-7195052A0007}"/>
              </a:ext>
            </a:extLst>
          </p:cNvPr>
          <p:cNvSpPr txBox="1"/>
          <p:nvPr/>
        </p:nvSpPr>
        <p:spPr>
          <a:xfrm>
            <a:off x="607545" y="7405800"/>
            <a:ext cx="5756993" cy="2051267"/>
          </a:xfrm>
          <a:prstGeom prst="rect">
            <a:avLst/>
          </a:prstGeom>
          <a:noFill/>
        </p:spPr>
        <p:txBody>
          <a:bodyPr wrap="square" rtlCol="0">
            <a:spAutoFit/>
          </a:bodyPr>
          <a:lstStyle/>
          <a:p>
            <a:pPr>
              <a:lnSpc>
                <a:spcPct val="150000"/>
              </a:lnSpc>
            </a:pPr>
            <a:r>
              <a:rPr lang="ja-JP" altLang="en-US" sz="1270" dirty="0">
                <a:latin typeface="HG丸ｺﾞｼｯｸM-PRO" panose="020F0600000000000000" pitchFamily="50" charset="-128"/>
                <a:ea typeface="HG丸ｺﾞｼｯｸM-PRO" panose="020F0600000000000000" pitchFamily="50" charset="-128"/>
              </a:rPr>
              <a:t>　</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市への</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意見やお願いを市民は</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誰</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でもすることができます。</a:t>
            </a: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52" spc="-100" dirty="0">
                <a:solidFill>
                  <a:schemeClr val="bg1"/>
                </a:solidFill>
                <a:latin typeface="HGP創英角ﾎﾟｯﾌﾟ体" panose="040B0A00000000000000" pitchFamily="50" charset="-128"/>
                <a:ea typeface="HGP創英角ﾎﾟｯﾌﾟ体" panose="040B0A00000000000000" pitchFamily="50" charset="-128"/>
              </a:rPr>
              <a:t>・</a:t>
            </a:r>
            <a:r>
              <a:rPr lang="ja-JP" altLang="ja-JP" sz="1452" spc="-100" dirty="0">
                <a:solidFill>
                  <a:schemeClr val="bg1"/>
                </a:solidFill>
                <a:latin typeface="HGP創英角ﾎﾟｯﾌﾟ体" panose="040B0A00000000000000" pitchFamily="50" charset="-128"/>
                <a:ea typeface="HGP創英角ﾎﾟｯﾌﾟ体" panose="040B0A00000000000000" pitchFamily="50" charset="-128"/>
              </a:rPr>
              <a:t>市議会議員に伝え，市議会議員から市議会に提出する</a:t>
            </a:r>
            <a:br>
              <a:rPr lang="en-US" altLang="ja-JP" sz="1452" spc="-100" dirty="0">
                <a:solidFill>
                  <a:schemeClr val="bg1"/>
                </a:solidFill>
                <a:latin typeface="HGP創英角ﾎﾟｯﾌﾟ体" panose="040B0A00000000000000" pitchFamily="50" charset="-128"/>
                <a:ea typeface="HGP創英角ﾎﾟｯﾌﾟ体" panose="040B0A00000000000000" pitchFamily="50" charset="-128"/>
              </a:rPr>
            </a:br>
            <a:r>
              <a:rPr lang="ja-JP" altLang="en-US" sz="1452" spc="-100" dirty="0">
                <a:solidFill>
                  <a:schemeClr val="bg1"/>
                </a:solidFill>
                <a:latin typeface="HGP創英角ﾎﾟｯﾌﾟ体" panose="040B0A00000000000000" pitchFamily="50" charset="-128"/>
                <a:ea typeface="HGP創英角ﾎﾟｯﾌﾟ体" panose="040B0A00000000000000" pitchFamily="50" charset="-128"/>
              </a:rPr>
              <a:t>　　⇒　</a:t>
            </a:r>
            <a:r>
              <a:rPr lang="ja-JP" altLang="ja-JP" sz="1452" spc="-100" dirty="0">
                <a:solidFill>
                  <a:schemeClr val="bg1"/>
                </a:solidFill>
                <a:latin typeface="HGP創英角ﾎﾟｯﾌﾟ体" panose="040B0A00000000000000" pitchFamily="50" charset="-128"/>
                <a:ea typeface="HGP創英角ﾎﾟｯﾌﾟ体" panose="040B0A00000000000000" pitchFamily="50" charset="-128"/>
              </a:rPr>
              <a:t>『</a:t>
            </a:r>
            <a:r>
              <a:rPr lang="ja-JP" altLang="ja-JP" sz="1452" spc="-100"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請願</a:t>
            </a:r>
            <a:r>
              <a:rPr lang="ja-JP" altLang="en-US" sz="1452" spc="-100" dirty="0">
                <a:solidFill>
                  <a:schemeClr val="bg1"/>
                </a:solidFill>
                <a:latin typeface="HGP創英角ﾎﾟｯﾌﾟ体" panose="040B0A00000000000000" pitchFamily="50" charset="-128"/>
                <a:ea typeface="HGP創英角ﾎﾟｯﾌﾟ体" panose="040B0A00000000000000" pitchFamily="50" charset="-128"/>
              </a:rPr>
              <a:t>（せいがん） </a:t>
            </a:r>
            <a:r>
              <a:rPr lang="ja-JP" altLang="ja-JP" sz="1452" spc="-100" dirty="0">
                <a:solidFill>
                  <a:schemeClr val="bg1"/>
                </a:solidFill>
                <a:latin typeface="HGP創英角ﾎﾟｯﾌﾟ体" panose="040B0A00000000000000" pitchFamily="50" charset="-128"/>
                <a:ea typeface="HGP創英角ﾎﾟｯﾌﾟ体" panose="040B0A00000000000000" pitchFamily="50" charset="-128"/>
              </a:rPr>
              <a:t>』</a:t>
            </a:r>
            <a:r>
              <a:rPr lang="ja-JP" altLang="en-US" sz="1452" spc="-100" dirty="0">
                <a:solidFill>
                  <a:schemeClr val="bg1"/>
                </a:solidFill>
                <a:latin typeface="HGP創英角ﾎﾟｯﾌﾟ体" panose="040B0A00000000000000" pitchFamily="50" charset="-128"/>
                <a:ea typeface="HGP創英角ﾎﾟｯﾌﾟ体" panose="040B0A00000000000000" pitchFamily="50" charset="-128"/>
              </a:rPr>
              <a:t>　</a:t>
            </a:r>
            <a:r>
              <a:rPr lang="en-US" altLang="ja-JP"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憲法で保障された権利（請願権）</a:t>
            </a:r>
            <a:endParaRPr lang="en-US" altLang="ja-JP" sz="1452" spc="-100"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市議会議員</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に伝え</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ず</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，自分で</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市議会に直接</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提出する</a:t>
            </a:r>
            <a:endParaRPr lang="en-US"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r>
              <a:rPr lang="ja-JP" altLang="ja-JP"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陳情</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（ちんじょう），要望（ようぼう）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など　</a:t>
            </a:r>
            <a:endParaRPr lang="en-US"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en-US" altLang="ja-JP" sz="1300" dirty="0">
                <a:solidFill>
                  <a:schemeClr val="bg1"/>
                </a:solidFill>
                <a:latin typeface="HGP創英角ﾎﾟｯﾌﾟ体" panose="040B0A00000000000000" pitchFamily="50" charset="-128"/>
                <a:ea typeface="HGP創英角ﾎﾟｯﾌﾟ体" panose="040B0A00000000000000" pitchFamily="50" charset="-128"/>
              </a:rPr>
              <a:t>※</a:t>
            </a:r>
            <a:r>
              <a:rPr lang="ja-JP" altLang="en-US" sz="1300" dirty="0">
                <a:solidFill>
                  <a:schemeClr val="bg1"/>
                </a:solidFill>
                <a:latin typeface="HGP創英角ﾎﾟｯﾌﾟ体" panose="040B0A00000000000000" pitchFamily="50" charset="-128"/>
                <a:ea typeface="HGP創英角ﾎﾟｯﾌﾟ体" panose="040B0A00000000000000" pitchFamily="50" charset="-128"/>
              </a:rPr>
              <a:t>陳情・要望などは，提出方法や形式により取り扱いが変わります</a:t>
            </a:r>
            <a:endParaRPr lang="ja-JP" altLang="ja-JP" sz="13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24" name="タイトル 1">
            <a:extLst>
              <a:ext uri="{FF2B5EF4-FFF2-40B4-BE49-F238E27FC236}">
                <a16:creationId xmlns:a16="http://schemas.microsoft.com/office/drawing/2014/main" id="{AA265BE9-101F-4890-8F4A-0D2AA47DC2AB}"/>
              </a:ext>
            </a:extLst>
          </p:cNvPr>
          <p:cNvSpPr txBox="1">
            <a:spLocks/>
          </p:cNvSpPr>
          <p:nvPr/>
        </p:nvSpPr>
        <p:spPr>
          <a:xfrm rot="20097405">
            <a:off x="333898" y="7458727"/>
            <a:ext cx="1095663" cy="278599"/>
          </a:xfrm>
          <a:prstGeom prst="rect">
            <a:avLst/>
          </a:prstGeom>
        </p:spPr>
        <p:txBody>
          <a:bodyPr spcFirstLastPara="1" vert="horz" lIns="82953" tIns="41476" rIns="82953" bIns="41476" numCol="1" rtlCol="0" anchor="ctr">
            <a:prstTxWarp prst="textArchUp">
              <a:avLst/>
            </a:prstTxWarp>
            <a:normAutofit fontScale="32500" lnSpcReduction="20000"/>
          </a:bodyPr>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algn="ctr"/>
            <a:r>
              <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ＰＯＩＮＴ</a:t>
            </a:r>
            <a:r>
              <a:rPr lang="en-US" altLang="ja-JP"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a:t>
            </a:r>
            <a:endPar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endParaRPr>
          </a:p>
        </p:txBody>
      </p:sp>
      <p:pic>
        <p:nvPicPr>
          <p:cNvPr id="25" name="図 24">
            <a:extLst>
              <a:ext uri="{FF2B5EF4-FFF2-40B4-BE49-F238E27FC236}">
                <a16:creationId xmlns:a16="http://schemas.microsoft.com/office/drawing/2014/main" id="{3F206CF8-BC7E-4DD7-984C-3592E6FB0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3" y="4123066"/>
            <a:ext cx="949302" cy="945054"/>
          </a:xfrm>
          <a:prstGeom prst="rect">
            <a:avLst/>
          </a:prstGeom>
        </p:spPr>
      </p:pic>
      <p:sp>
        <p:nvSpPr>
          <p:cNvPr id="26" name="テキスト ボックス 25">
            <a:extLst>
              <a:ext uri="{FF2B5EF4-FFF2-40B4-BE49-F238E27FC236}">
                <a16:creationId xmlns:a16="http://schemas.microsoft.com/office/drawing/2014/main" id="{9207016B-7B8B-4B12-94BC-FB8AF3C1DE3F}"/>
              </a:ext>
            </a:extLst>
          </p:cNvPr>
          <p:cNvSpPr txBox="1"/>
          <p:nvPr/>
        </p:nvSpPr>
        <p:spPr>
          <a:xfrm>
            <a:off x="269268" y="5046392"/>
            <a:ext cx="854932" cy="246221"/>
          </a:xfrm>
          <a:prstGeom prst="rect">
            <a:avLst/>
          </a:prstGeom>
          <a:noFill/>
        </p:spPr>
        <p:txBody>
          <a:bodyPr wrap="square" rtlCol="0">
            <a:spAutoFit/>
          </a:bodyPr>
          <a:lstStyle/>
          <a:p>
            <a:r>
              <a:rPr kumimoji="1" lang="ja-JP" altLang="en-US" sz="1000" dirty="0"/>
              <a:t>市議会議員</a:t>
            </a:r>
          </a:p>
        </p:txBody>
      </p:sp>
    </p:spTree>
    <p:extLst>
      <p:ext uri="{BB962C8B-B14F-4D97-AF65-F5344CB8AC3E}">
        <p14:creationId xmlns:p14="http://schemas.microsoft.com/office/powerpoint/2010/main" val="2290864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CCA255E-B996-415E-8ACE-FB003E45963D}"/>
              </a:ext>
            </a:extLst>
          </p:cNvPr>
          <p:cNvSpPr>
            <a:spLocks noGrp="1"/>
          </p:cNvSpPr>
          <p:nvPr>
            <p:ph type="title"/>
          </p:nvPr>
        </p:nvSpPr>
        <p:spPr>
          <a:xfrm>
            <a:off x="326435" y="452783"/>
            <a:ext cx="6205124" cy="816464"/>
          </a:xfrm>
          <a:solidFill>
            <a:schemeClr val="accent2">
              <a:lumMod val="20000"/>
              <a:lumOff val="80000"/>
              <a:alpha val="66000"/>
            </a:schemeClr>
          </a:solidFill>
          <a:ln w="19050">
            <a:noFill/>
          </a:ln>
        </p:spPr>
        <p:txBody>
          <a:bodyPr>
            <a:noAutofit/>
          </a:bodyPr>
          <a:lstStyle/>
          <a:p>
            <a:pPr>
              <a:lnSpc>
                <a:spcPts val="2722"/>
              </a:lnSpc>
            </a:pPr>
            <a:r>
              <a:rPr lang="ja-JP" altLang="en-US" sz="2268" dirty="0">
                <a:latin typeface="HGS創英角ﾎﾟｯﾌﾟ体" panose="040B0A00000000000000" pitchFamily="50" charset="-128"/>
                <a:ea typeface="HGS創英角ﾎﾟｯﾌﾟ体" panose="040B0A00000000000000" pitchFamily="50" charset="-128"/>
              </a:rPr>
              <a:t>７．</a:t>
            </a:r>
            <a:r>
              <a:rPr lang="ja-JP" altLang="ja-JP" sz="2268" dirty="0">
                <a:latin typeface="HGS創英角ﾎﾟｯﾌﾟ体" panose="040B0A00000000000000" pitchFamily="50" charset="-128"/>
                <a:ea typeface="HGS創英角ﾎﾟｯﾌﾟ体" panose="040B0A00000000000000" pitchFamily="50" charset="-128"/>
              </a:rPr>
              <a:t>わたしたちが市議会議員に伝えたお願い</a:t>
            </a:r>
            <a:br>
              <a:rPr lang="en-US" altLang="ja-JP" sz="2268" dirty="0">
                <a:latin typeface="HGS創英角ﾎﾟｯﾌﾟ体" panose="040B0A00000000000000" pitchFamily="50" charset="-128"/>
                <a:ea typeface="HGS創英角ﾎﾟｯﾌﾟ体" panose="040B0A00000000000000" pitchFamily="50" charset="-128"/>
              </a:rPr>
            </a:br>
            <a:r>
              <a:rPr lang="ja-JP" altLang="en-US" sz="2268" dirty="0">
                <a:latin typeface="HGS創英角ﾎﾟｯﾌﾟ体" panose="040B0A00000000000000" pitchFamily="50" charset="-128"/>
                <a:ea typeface="HGS創英角ﾎﾟｯﾌﾟ体" panose="040B0A00000000000000" pitchFamily="50" charset="-128"/>
              </a:rPr>
              <a:t>　　</a:t>
            </a:r>
            <a:r>
              <a:rPr lang="ja-JP" altLang="ja-JP" sz="2268" dirty="0">
                <a:latin typeface="HGS創英角ﾎﾟｯﾌﾟ体" panose="040B0A00000000000000" pitchFamily="50" charset="-128"/>
                <a:ea typeface="HGS創英角ﾎﾟｯﾌﾟ体" panose="040B0A00000000000000" pitchFamily="50" charset="-128"/>
              </a:rPr>
              <a:t>はどうなるの？</a:t>
            </a:r>
            <a:endParaRPr lang="ja-JP" altLang="en-US" sz="2268" dirty="0">
              <a:latin typeface="HGS創英角ﾎﾟｯﾌﾟ体" panose="040B0A00000000000000" pitchFamily="50" charset="-128"/>
              <a:ea typeface="HGS創英角ﾎﾟｯﾌﾟ体" panose="040B0A00000000000000" pitchFamily="50" charset="-128"/>
            </a:endParaRPr>
          </a:p>
        </p:txBody>
      </p:sp>
      <p:pic>
        <p:nvPicPr>
          <p:cNvPr id="5" name="図 4">
            <a:extLst>
              <a:ext uri="{FF2B5EF4-FFF2-40B4-BE49-F238E27FC236}">
                <a16:creationId xmlns:a16="http://schemas.microsoft.com/office/drawing/2014/main" id="{B5817844-5C1F-4421-9488-D1AB0F72B0D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1456669"/>
            <a:ext cx="740598" cy="1058987"/>
          </a:xfrm>
          <a:prstGeom prst="rect">
            <a:avLst/>
          </a:prstGeom>
        </p:spPr>
      </p:pic>
      <p:sp>
        <p:nvSpPr>
          <p:cNvPr id="6" name="吹き出し: 角を丸めた四角形 5">
            <a:extLst>
              <a:ext uri="{FF2B5EF4-FFF2-40B4-BE49-F238E27FC236}">
                <a16:creationId xmlns:a16="http://schemas.microsoft.com/office/drawing/2014/main" id="{08875236-0F00-4658-9CAA-DDB27B5BFB78}"/>
              </a:ext>
            </a:extLst>
          </p:cNvPr>
          <p:cNvSpPr/>
          <p:nvPr/>
        </p:nvSpPr>
        <p:spPr>
          <a:xfrm>
            <a:off x="1428919" y="1456666"/>
            <a:ext cx="4935617" cy="887370"/>
          </a:xfrm>
          <a:prstGeom prst="wedgeRoundRectCallout">
            <a:avLst>
              <a:gd name="adj1" fmla="val -55848"/>
              <a:gd name="adj2" fmla="val -10678"/>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8" name="テキスト ボックス 7">
            <a:extLst>
              <a:ext uri="{FF2B5EF4-FFF2-40B4-BE49-F238E27FC236}">
                <a16:creationId xmlns:a16="http://schemas.microsoft.com/office/drawing/2014/main" id="{CFDAD9D5-13A5-48E3-A4FD-CB85DB547693}"/>
              </a:ext>
            </a:extLst>
          </p:cNvPr>
          <p:cNvSpPr txBox="1"/>
          <p:nvPr/>
        </p:nvSpPr>
        <p:spPr>
          <a:xfrm>
            <a:off x="1428917" y="1502629"/>
            <a:ext cx="4871098" cy="82509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みなさんが市議会議員に伝えたお願いはどのように</a:t>
            </a:r>
            <a:r>
              <a:rPr lang="ja-JP" altLang="en-US" sz="1270" dirty="0">
                <a:latin typeface="HG丸ｺﾞｼｯｸM-PRO" panose="020F0600000000000000" pitchFamily="50" charset="-128"/>
                <a:ea typeface="HG丸ｺﾞｼｯｸM-PRO" panose="020F0600000000000000" pitchFamily="50" charset="-128"/>
              </a:rPr>
              <a:t>叶う</a:t>
            </a:r>
            <a:r>
              <a:rPr lang="ja-JP" altLang="ja-JP" sz="1270" dirty="0">
                <a:latin typeface="HG丸ｺﾞｼｯｸM-PRO" panose="020F0600000000000000" pitchFamily="50" charset="-128"/>
                <a:ea typeface="HG丸ｺﾞｼｯｸM-PRO" panose="020F0600000000000000" pitchFamily="50" charset="-128"/>
              </a:rPr>
              <a:t>のでしょうか。ここで</a:t>
            </a:r>
            <a:r>
              <a:rPr lang="ja-JP" altLang="en-US" sz="1270" dirty="0">
                <a:latin typeface="HG丸ｺﾞｼｯｸM-PRO" panose="020F0600000000000000" pitchFamily="50" charset="-128"/>
                <a:ea typeface="HG丸ｺﾞｼｯｸM-PRO" panose="020F0600000000000000" pitchFamily="50" charset="-128"/>
              </a:rPr>
              <a:t>は，先ほどの「</a:t>
            </a:r>
            <a:r>
              <a:rPr lang="ja-JP" altLang="ja-JP" sz="1270" u="heavy" dirty="0">
                <a:latin typeface="HG丸ｺﾞｼｯｸM-PRO" panose="020F0600000000000000" pitchFamily="50" charset="-128"/>
                <a:ea typeface="HG丸ｺﾞｼｯｸM-PRO" panose="020F0600000000000000" pitchFamily="50" charset="-128"/>
              </a:rPr>
              <a:t>請願</a:t>
            </a:r>
            <a:r>
              <a:rPr lang="ja-JP" altLang="en-US" sz="1270" dirty="0">
                <a:latin typeface="HG丸ｺﾞｼｯｸM-PRO" panose="020F0600000000000000" pitchFamily="50" charset="-128"/>
                <a:ea typeface="HG丸ｺﾞｼｯｸM-PRO" panose="020F0600000000000000" pitchFamily="50" charset="-128"/>
              </a:rPr>
              <a:t>」</a:t>
            </a:r>
            <a:r>
              <a:rPr lang="ja-JP" altLang="ja-JP" sz="1270" dirty="0">
                <a:latin typeface="HG丸ｺﾞｼｯｸM-PRO" panose="020F0600000000000000" pitchFamily="50" charset="-128"/>
                <a:ea typeface="HG丸ｺﾞｼｯｸM-PRO" panose="020F0600000000000000" pitchFamily="50" charset="-128"/>
              </a:rPr>
              <a:t>が</a:t>
            </a:r>
            <a:r>
              <a:rPr lang="ja-JP" altLang="en-US" sz="1270" dirty="0">
                <a:latin typeface="HG丸ｺﾞｼｯｸM-PRO" panose="020F0600000000000000" pitchFamily="50" charset="-128"/>
                <a:ea typeface="HG丸ｺﾞｼｯｸM-PRO" panose="020F0600000000000000" pitchFamily="50" charset="-128"/>
              </a:rPr>
              <a:t>叶う</a:t>
            </a:r>
            <a:r>
              <a:rPr lang="ja-JP" altLang="ja-JP" sz="1270" dirty="0">
                <a:latin typeface="HG丸ｺﾞｼｯｸM-PRO" panose="020F0600000000000000" pitchFamily="50" charset="-128"/>
                <a:ea typeface="HG丸ｺﾞｼｯｸM-PRO" panose="020F0600000000000000" pitchFamily="50" charset="-128"/>
              </a:rPr>
              <a:t>までについて調べてみよう。</a:t>
            </a:r>
          </a:p>
        </p:txBody>
      </p:sp>
      <p:sp>
        <p:nvSpPr>
          <p:cNvPr id="10" name="吹き出し: 角を丸めた四角形 9">
            <a:extLst>
              <a:ext uri="{FF2B5EF4-FFF2-40B4-BE49-F238E27FC236}">
                <a16:creationId xmlns:a16="http://schemas.microsoft.com/office/drawing/2014/main" id="{50663E36-997F-42E3-BBFA-D934A74476F0}"/>
              </a:ext>
            </a:extLst>
          </p:cNvPr>
          <p:cNvSpPr/>
          <p:nvPr/>
        </p:nvSpPr>
        <p:spPr>
          <a:xfrm>
            <a:off x="1428919" y="2613207"/>
            <a:ext cx="4935617" cy="1135333"/>
          </a:xfrm>
          <a:prstGeom prst="wedgeRoundRectCallout">
            <a:avLst>
              <a:gd name="adj1" fmla="val -56147"/>
              <a:gd name="adj2" fmla="val -18015"/>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1" name="テキスト ボックス 10">
            <a:extLst>
              <a:ext uri="{FF2B5EF4-FFF2-40B4-BE49-F238E27FC236}">
                <a16:creationId xmlns:a16="http://schemas.microsoft.com/office/drawing/2014/main" id="{E06734E0-6D7E-4628-A32E-10A0732F316D}"/>
              </a:ext>
            </a:extLst>
          </p:cNvPr>
          <p:cNvSpPr txBox="1"/>
          <p:nvPr/>
        </p:nvSpPr>
        <p:spPr>
          <a:xfrm>
            <a:off x="1461178" y="2613205"/>
            <a:ext cx="4871098" cy="108157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私</a:t>
            </a:r>
            <a:r>
              <a:rPr lang="ja-JP" altLang="ja-JP" sz="1270" dirty="0">
                <a:latin typeface="HG丸ｺﾞｼｯｸM-PRO" panose="020F0600000000000000" pitchFamily="50" charset="-128"/>
                <a:ea typeface="HG丸ｺﾞｼｯｸM-PRO" panose="020F0600000000000000" pitchFamily="50" charset="-128"/>
              </a:rPr>
              <a:t>が市議会に提出した請願は『</a:t>
            </a:r>
            <a:r>
              <a:rPr lang="ja-JP" altLang="ja-JP" sz="1270" dirty="0">
                <a:solidFill>
                  <a:srgbClr val="FF0000"/>
                </a:solidFill>
                <a:latin typeface="HG丸ｺﾞｼｯｸM-PRO" panose="020F0600000000000000" pitchFamily="50" charset="-128"/>
                <a:ea typeface="HG丸ｺﾞｼｯｸM-PRO" panose="020F0600000000000000" pitchFamily="50" charset="-128"/>
              </a:rPr>
              <a:t>本会議</a:t>
            </a:r>
            <a:r>
              <a:rPr lang="ja-JP" altLang="ja-JP" sz="1270" dirty="0">
                <a:latin typeface="HG丸ｺﾞｼｯｸM-PRO" panose="020F0600000000000000" pitchFamily="50" charset="-128"/>
                <a:ea typeface="HG丸ｺﾞｼｯｸM-PRO" panose="020F0600000000000000" pitchFamily="50" charset="-128"/>
              </a:rPr>
              <a:t>』から，市議会の中の『</a:t>
            </a:r>
            <a:r>
              <a:rPr lang="ja-JP" altLang="ja-JP" sz="1270" dirty="0">
                <a:solidFill>
                  <a:srgbClr val="FF0000"/>
                </a:solidFill>
                <a:latin typeface="HG丸ｺﾞｼｯｸM-PRO" panose="020F0600000000000000" pitchFamily="50" charset="-128"/>
                <a:ea typeface="HG丸ｺﾞｼｯｸM-PRO" panose="020F0600000000000000" pitchFamily="50" charset="-128"/>
              </a:rPr>
              <a:t>委員会</a:t>
            </a:r>
            <a:r>
              <a:rPr lang="ja-JP" altLang="ja-JP" sz="1270" dirty="0">
                <a:latin typeface="HG丸ｺﾞｼｯｸM-PRO" panose="020F0600000000000000" pitchFamily="50" charset="-128"/>
                <a:ea typeface="HG丸ｺﾞｼｯｸM-PRO" panose="020F0600000000000000" pitchFamily="50" charset="-128"/>
              </a:rPr>
              <a:t>』で</a:t>
            </a:r>
            <a:r>
              <a:rPr lang="ja-JP" altLang="en-US" sz="1270" dirty="0">
                <a:latin typeface="HG丸ｺﾞｼｯｸM-PRO" panose="020F0600000000000000" pitchFamily="50" charset="-128"/>
                <a:ea typeface="HG丸ｺﾞｼｯｸM-PRO" panose="020F0600000000000000" pitchFamily="50" charset="-128"/>
              </a:rPr>
              <a:t>詳しく</a:t>
            </a:r>
            <a:r>
              <a:rPr lang="ja-JP" altLang="ja-JP" sz="1270" dirty="0">
                <a:latin typeface="HG丸ｺﾞｼｯｸM-PRO" panose="020F0600000000000000" pitchFamily="50" charset="-128"/>
                <a:ea typeface="HG丸ｺﾞｼｯｸM-PRO" panose="020F0600000000000000" pitchFamily="50" charset="-128"/>
              </a:rPr>
              <a:t>話し合いをするように</a:t>
            </a:r>
            <a:r>
              <a:rPr lang="ja-JP" altLang="en-US" sz="1270" dirty="0">
                <a:latin typeface="HG丸ｺﾞｼｯｸM-PRO" panose="020F0600000000000000" pitchFamily="50" charset="-128"/>
                <a:ea typeface="HG丸ｺﾞｼｯｸM-PRO" panose="020F0600000000000000" pitchFamily="50" charset="-128"/>
              </a:rPr>
              <a:t>任され</a:t>
            </a:r>
            <a:r>
              <a:rPr lang="ja-JP" altLang="ja-JP" sz="1270" dirty="0">
                <a:latin typeface="HG丸ｺﾞｼｯｸM-PRO" panose="020F0600000000000000" pitchFamily="50" charset="-128"/>
                <a:ea typeface="HG丸ｺﾞｼｯｸM-PRO" panose="020F0600000000000000" pitchFamily="50" charset="-128"/>
              </a:rPr>
              <a:t>ます。</a:t>
            </a:r>
            <a:endParaRPr lang="en-US" altLang="ja-JP" sz="1270" dirty="0">
              <a:latin typeface="HG丸ｺﾞｼｯｸM-PRO" panose="020F0600000000000000" pitchFamily="50" charset="-128"/>
              <a:ea typeface="HG丸ｺﾞｼｯｸM-PRO" panose="020F0600000000000000" pitchFamily="50" charset="-128"/>
            </a:endParaRP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請願を実現させるかどうか</a:t>
            </a:r>
            <a:r>
              <a:rPr lang="ja-JP" altLang="en-US" sz="1270" dirty="0">
                <a:latin typeface="HG丸ｺﾞｼｯｸM-PRO" panose="020F0600000000000000" pitchFamily="50" charset="-128"/>
                <a:ea typeface="HG丸ｺﾞｼｯｸM-PRO" panose="020F0600000000000000" pitchFamily="50" charset="-128"/>
              </a:rPr>
              <a:t>，</a:t>
            </a:r>
            <a:r>
              <a:rPr lang="ja-JP" altLang="ja-JP" sz="1270" dirty="0">
                <a:latin typeface="HG丸ｺﾞｼｯｸM-PRO" panose="020F0600000000000000" pitchFamily="50" charset="-128"/>
                <a:ea typeface="HG丸ｺﾞｼｯｸM-PRO" panose="020F0600000000000000" pitchFamily="50" charset="-128"/>
              </a:rPr>
              <a:t>委員会の</a:t>
            </a:r>
            <a:r>
              <a:rPr lang="ja-JP" altLang="en-US" sz="1270" dirty="0">
                <a:latin typeface="HG丸ｺﾞｼｯｸM-PRO" panose="020F0600000000000000" pitchFamily="50" charset="-128"/>
                <a:ea typeface="HG丸ｺﾞｼｯｸM-PRO" panose="020F0600000000000000" pitchFamily="50" charset="-128"/>
              </a:rPr>
              <a:t>意思</a:t>
            </a:r>
            <a:r>
              <a:rPr lang="ja-JP" altLang="ja-JP" sz="1270" dirty="0">
                <a:latin typeface="HG丸ｺﾞｼｯｸM-PRO" panose="020F0600000000000000" pitchFamily="50" charset="-128"/>
                <a:ea typeface="HG丸ｺﾞｼｯｸM-PRO" panose="020F0600000000000000" pitchFamily="50" charset="-128"/>
              </a:rPr>
              <a:t>を決めたあとに，本会議</a:t>
            </a:r>
            <a:r>
              <a:rPr lang="ja-JP" altLang="en-US" sz="1270" dirty="0">
                <a:latin typeface="HG丸ｺﾞｼｯｸM-PRO" panose="020F0600000000000000" pitchFamily="50" charset="-128"/>
                <a:ea typeface="HG丸ｺﾞｼｯｸM-PRO" panose="020F0600000000000000" pitchFamily="50" charset="-128"/>
              </a:rPr>
              <a:t>で市</a:t>
            </a:r>
            <a:r>
              <a:rPr lang="ja-JP" altLang="ja-JP" sz="1270" dirty="0">
                <a:latin typeface="HG丸ｺﾞｼｯｸM-PRO" panose="020F0600000000000000" pitchFamily="50" charset="-128"/>
                <a:ea typeface="HG丸ｺﾞｼｯｸM-PRO" panose="020F0600000000000000" pitchFamily="50" charset="-128"/>
              </a:rPr>
              <a:t>議会としての</a:t>
            </a:r>
            <a:r>
              <a:rPr lang="ja-JP" altLang="en-US" sz="1270" dirty="0">
                <a:latin typeface="HG丸ｺﾞｼｯｸM-PRO" panose="020F0600000000000000" pitchFamily="50" charset="-128"/>
                <a:ea typeface="HG丸ｺﾞｼｯｸM-PRO" panose="020F0600000000000000" pitchFamily="50" charset="-128"/>
              </a:rPr>
              <a:t>最終意思</a:t>
            </a:r>
            <a:r>
              <a:rPr lang="ja-JP" altLang="ja-JP" sz="1270" dirty="0">
                <a:latin typeface="HG丸ｺﾞｼｯｸM-PRO" panose="020F0600000000000000" pitchFamily="50" charset="-128"/>
                <a:ea typeface="HG丸ｺﾞｼｯｸM-PRO" panose="020F0600000000000000" pitchFamily="50" charset="-128"/>
              </a:rPr>
              <a:t>を決め</a:t>
            </a:r>
            <a:r>
              <a:rPr lang="ja-JP" altLang="en-US" sz="1270" dirty="0">
                <a:latin typeface="HG丸ｺﾞｼｯｸM-PRO" panose="020F0600000000000000" pitchFamily="50" charset="-128"/>
                <a:ea typeface="HG丸ｺﾞｼｯｸM-PRO" panose="020F0600000000000000" pitchFamily="50" charset="-128"/>
              </a:rPr>
              <a:t>ていき</a:t>
            </a:r>
            <a:r>
              <a:rPr lang="ja-JP" altLang="ja-JP" sz="1270" dirty="0">
                <a:latin typeface="HG丸ｺﾞｼｯｸM-PRO" panose="020F0600000000000000" pitchFamily="50" charset="-128"/>
                <a:ea typeface="HG丸ｺﾞｼｯｸM-PRO" panose="020F0600000000000000" pitchFamily="50" charset="-128"/>
              </a:rPr>
              <a:t>ます。</a:t>
            </a:r>
          </a:p>
        </p:txBody>
      </p:sp>
      <p:pic>
        <p:nvPicPr>
          <p:cNvPr id="12" name="図 11">
            <a:extLst>
              <a:ext uri="{FF2B5EF4-FFF2-40B4-BE49-F238E27FC236}">
                <a16:creationId xmlns:a16="http://schemas.microsoft.com/office/drawing/2014/main" id="{EB16F337-500A-4DA5-90DA-754DC6B0B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35" y="3940207"/>
            <a:ext cx="6205124" cy="2621541"/>
          </a:xfrm>
          <a:prstGeom prst="rect">
            <a:avLst/>
          </a:prstGeom>
        </p:spPr>
      </p:pic>
      <p:sp>
        <p:nvSpPr>
          <p:cNvPr id="14" name="タイトル 1">
            <a:extLst>
              <a:ext uri="{FF2B5EF4-FFF2-40B4-BE49-F238E27FC236}">
                <a16:creationId xmlns:a16="http://schemas.microsoft.com/office/drawing/2014/main" id="{DE15CC1D-7548-4F76-8A61-C7D4E522F661}"/>
              </a:ext>
            </a:extLst>
          </p:cNvPr>
          <p:cNvSpPr txBox="1">
            <a:spLocks/>
          </p:cNvSpPr>
          <p:nvPr/>
        </p:nvSpPr>
        <p:spPr>
          <a:xfrm rot="20097405">
            <a:off x="325793" y="4109592"/>
            <a:ext cx="1095663" cy="278599"/>
          </a:xfrm>
          <a:prstGeom prst="rect">
            <a:avLst/>
          </a:prstGeom>
        </p:spPr>
        <p:txBody>
          <a:bodyPr spcFirstLastPara="1" vert="horz" lIns="82953" tIns="41476" rIns="82953" bIns="41476" numCol="1" rtlCol="0" anchor="ctr">
            <a:prstTxWarp prst="textArchUp">
              <a:avLst/>
            </a:prstTxWarp>
            <a:normAutofit fontScale="32500" lnSpcReduction="20000"/>
          </a:bodyPr>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algn="ctr"/>
            <a:r>
              <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ＰＯＩＮＴ</a:t>
            </a:r>
            <a:r>
              <a:rPr lang="en-US" altLang="ja-JP"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a:t>
            </a:r>
            <a:endPar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5" name="テキスト ボックス 14">
            <a:extLst>
              <a:ext uri="{FF2B5EF4-FFF2-40B4-BE49-F238E27FC236}">
                <a16:creationId xmlns:a16="http://schemas.microsoft.com/office/drawing/2014/main" id="{51614510-9360-4D55-907A-77CCD4107B41}"/>
              </a:ext>
            </a:extLst>
          </p:cNvPr>
          <p:cNvSpPr txBox="1"/>
          <p:nvPr/>
        </p:nvSpPr>
        <p:spPr>
          <a:xfrm>
            <a:off x="607545" y="4136559"/>
            <a:ext cx="5756993" cy="2051267"/>
          </a:xfrm>
          <a:prstGeom prst="rect">
            <a:avLst/>
          </a:prstGeom>
          <a:noFill/>
        </p:spPr>
        <p:txBody>
          <a:bodyPr wrap="square" rtlCol="0">
            <a:spAutoFit/>
          </a:bodyPr>
          <a:lstStyle/>
          <a:p>
            <a:pPr>
              <a:lnSpc>
                <a:spcPct val="150000"/>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市議会議員が全員集まって，市役所</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の取り組む</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仕事の</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中身</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などを決める話し合いを『</a:t>
            </a:r>
            <a:r>
              <a:rPr lang="ja-JP" altLang="ja-JP"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本会議</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』と</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言い</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ます。しかし，市役所の仕事はたくさんあるため本会議ですべてを話し合うには時間がかかりすぎて，</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詳しく</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話し合うことができません。そのため，市役所の仕事ごとに話し合いが出来るよう，議員を何人かのグループに分けて</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詳しく</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話し合いをします。そのグループを『</a:t>
            </a:r>
            <a:r>
              <a:rPr lang="ja-JP" altLang="ja-JP"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委員会</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』と</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言い</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ます。</a:t>
            </a:r>
            <a:endParaRPr lang="ja-JP" altLang="ja-JP" sz="15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16" name="テキスト ボックス 15">
            <a:extLst>
              <a:ext uri="{FF2B5EF4-FFF2-40B4-BE49-F238E27FC236}">
                <a16:creationId xmlns:a16="http://schemas.microsoft.com/office/drawing/2014/main" id="{84A2B6E5-CC5D-4F9C-A12B-E53F9F57A589}"/>
              </a:ext>
            </a:extLst>
          </p:cNvPr>
          <p:cNvSpPr txBox="1"/>
          <p:nvPr/>
        </p:nvSpPr>
        <p:spPr>
          <a:xfrm>
            <a:off x="326435" y="6578057"/>
            <a:ext cx="2162764" cy="323165"/>
          </a:xfrm>
          <a:prstGeom prst="rect">
            <a:avLst/>
          </a:prstGeom>
          <a:noFill/>
        </p:spPr>
        <p:txBody>
          <a:bodyPr wrap="square" rtlCol="0">
            <a:spAutoFit/>
          </a:bodyPr>
          <a:lstStyle/>
          <a:p>
            <a:r>
              <a:rPr lang="ja-JP" altLang="en-US" sz="1452" dirty="0">
                <a:latin typeface="HGS創英角ﾎﾟｯﾌﾟ体" panose="040B0A00000000000000" pitchFamily="50" charset="-128"/>
                <a:ea typeface="HGS創英角ﾎﾟｯﾌﾟ体" panose="040B0A00000000000000" pitchFamily="50" charset="-128"/>
              </a:rPr>
              <a:t>◆</a:t>
            </a:r>
            <a:r>
              <a:rPr lang="ja-JP" altLang="ja-JP" sz="1452" dirty="0">
                <a:latin typeface="HGS創英角ﾎﾟｯﾌﾟ体" panose="040B0A00000000000000" pitchFamily="50" charset="-128"/>
                <a:ea typeface="HGS創英角ﾎﾟｯﾌﾟ体" panose="040B0A00000000000000" pitchFamily="50" charset="-128"/>
              </a:rPr>
              <a:t>常総市議会の委員会</a:t>
            </a:r>
            <a:endParaRPr lang="ja-JP" altLang="ja-JP" sz="1500" dirty="0">
              <a:latin typeface="HG丸ｺﾞｼｯｸM-PRO" panose="020F0600000000000000" pitchFamily="50" charset="-128"/>
              <a:ea typeface="HG丸ｺﾞｼｯｸM-PRO" panose="020F0600000000000000" pitchFamily="50" charset="-128"/>
            </a:endParaRPr>
          </a:p>
        </p:txBody>
      </p:sp>
      <p:graphicFrame>
        <p:nvGraphicFramePr>
          <p:cNvPr id="17" name="表 16">
            <a:extLst>
              <a:ext uri="{FF2B5EF4-FFF2-40B4-BE49-F238E27FC236}">
                <a16:creationId xmlns:a16="http://schemas.microsoft.com/office/drawing/2014/main" id="{89910401-EA87-43EB-8AA6-E5E182ADFE40}"/>
              </a:ext>
            </a:extLst>
          </p:cNvPr>
          <p:cNvGraphicFramePr>
            <a:graphicFrameLocks noGrp="1"/>
          </p:cNvGraphicFramePr>
          <p:nvPr>
            <p:extLst>
              <p:ext uri="{D42A27DB-BD31-4B8C-83A1-F6EECF244321}">
                <p14:modId xmlns:p14="http://schemas.microsoft.com/office/powerpoint/2010/main" val="2785130502"/>
              </p:ext>
            </p:extLst>
          </p:nvPr>
        </p:nvGraphicFramePr>
        <p:xfrm>
          <a:off x="372923" y="7422531"/>
          <a:ext cx="6205123" cy="2154790"/>
        </p:xfrm>
        <a:graphic>
          <a:graphicData uri="http://schemas.openxmlformats.org/drawingml/2006/table">
            <a:tbl>
              <a:tblPr firstRow="1" bandRow="1">
                <a:tableStyleId>{21E4AEA4-8DFA-4A89-87EB-49C32662AFE0}</a:tableStyleId>
              </a:tblPr>
              <a:tblGrid>
                <a:gridCol w="1507873">
                  <a:extLst>
                    <a:ext uri="{9D8B030D-6E8A-4147-A177-3AD203B41FA5}">
                      <a16:colId xmlns:a16="http://schemas.microsoft.com/office/drawing/2014/main" val="1940118326"/>
                    </a:ext>
                  </a:extLst>
                </a:gridCol>
                <a:gridCol w="619224">
                  <a:extLst>
                    <a:ext uri="{9D8B030D-6E8A-4147-A177-3AD203B41FA5}">
                      <a16:colId xmlns:a16="http://schemas.microsoft.com/office/drawing/2014/main" val="688061081"/>
                    </a:ext>
                  </a:extLst>
                </a:gridCol>
                <a:gridCol w="4078026">
                  <a:extLst>
                    <a:ext uri="{9D8B030D-6E8A-4147-A177-3AD203B41FA5}">
                      <a16:colId xmlns:a16="http://schemas.microsoft.com/office/drawing/2014/main" val="1602310388"/>
                    </a:ext>
                  </a:extLst>
                </a:gridCol>
              </a:tblGrid>
              <a:tr h="430958">
                <a:tc>
                  <a:txBody>
                    <a:bodyPr/>
                    <a:lstStyle/>
                    <a:p>
                      <a:pPr algn="ctr"/>
                      <a:r>
                        <a:rPr kumimoji="1" lang="ja-JP" altLang="en-US" sz="1300" dirty="0">
                          <a:latin typeface="HG丸ｺﾞｼｯｸM-PRO" panose="020F0600000000000000" pitchFamily="50" charset="-128"/>
                          <a:ea typeface="HG丸ｺﾞｼｯｸM-PRO" panose="020F0600000000000000" pitchFamily="50" charset="-128"/>
                        </a:rPr>
                        <a:t>委員会の名前</a:t>
                      </a:r>
                    </a:p>
                  </a:txBody>
                  <a:tcPr marL="82953" marR="82953" marT="41476" marB="41476" anchor="ctr" anchorCtr="1"/>
                </a:tc>
                <a:tc>
                  <a:txBody>
                    <a:bodyPr/>
                    <a:lstStyle/>
                    <a:p>
                      <a:pPr algn="ctr"/>
                      <a:r>
                        <a:rPr kumimoji="1" lang="ja-JP" altLang="en-US" sz="1300" dirty="0">
                          <a:latin typeface="HG丸ｺﾞｼｯｸM-PRO" panose="020F0600000000000000" pitchFamily="50" charset="-128"/>
                          <a:ea typeface="HG丸ｺﾞｼｯｸM-PRO" panose="020F0600000000000000" pitchFamily="50" charset="-128"/>
                        </a:rPr>
                        <a:t>定数</a:t>
                      </a:r>
                    </a:p>
                  </a:txBody>
                  <a:tcPr marL="82953" marR="82953" marT="41476" marB="41476" anchor="ctr" anchorCtr="1"/>
                </a:tc>
                <a:tc>
                  <a:txBody>
                    <a:bodyPr/>
                    <a:lstStyle/>
                    <a:p>
                      <a:pPr algn="ctr"/>
                      <a:r>
                        <a:rPr kumimoji="1" lang="ja-JP" altLang="en-US" sz="1300" dirty="0">
                          <a:latin typeface="HG丸ｺﾞｼｯｸM-PRO" panose="020F0600000000000000" pitchFamily="50" charset="-128"/>
                          <a:ea typeface="HG丸ｺﾞｼｯｸM-PRO" panose="020F0600000000000000" pitchFamily="50" charset="-128"/>
                        </a:rPr>
                        <a:t>話し合う内容</a:t>
                      </a:r>
                    </a:p>
                  </a:txBody>
                  <a:tcPr marL="82953" marR="82953" marT="41476" marB="41476" anchor="ctr" anchorCtr="1"/>
                </a:tc>
                <a:extLst>
                  <a:ext uri="{0D108BD9-81ED-4DB2-BD59-A6C34878D82A}">
                    <a16:rowId xmlns:a16="http://schemas.microsoft.com/office/drawing/2014/main" val="3262368060"/>
                  </a:ext>
                </a:extLst>
              </a:tr>
              <a:tr h="430958">
                <a:tc>
                  <a:txBody>
                    <a:bodyPr/>
                    <a:lstStyle/>
                    <a:p>
                      <a:r>
                        <a:rPr kumimoji="1" lang="ja-JP" altLang="en-US" sz="1300" dirty="0">
                          <a:latin typeface="HG丸ｺﾞｼｯｸM-PRO" panose="020F0600000000000000" pitchFamily="50" charset="-128"/>
                          <a:ea typeface="HG丸ｺﾞｼｯｸM-PRO" panose="020F0600000000000000" pitchFamily="50" charset="-128"/>
                        </a:rPr>
                        <a:t>総務委員会</a:t>
                      </a:r>
                    </a:p>
                  </a:txBody>
                  <a:tcPr marL="82953" marR="82953" marT="41476" marB="41476" anchor="ctr" anchorCtr="1"/>
                </a:tc>
                <a:tc>
                  <a:txBody>
                    <a:bodyPr/>
                    <a:lstStyle/>
                    <a:p>
                      <a:r>
                        <a:rPr kumimoji="1" lang="ja-JP" altLang="en-US" sz="1300" dirty="0">
                          <a:latin typeface="HG丸ｺﾞｼｯｸM-PRO" panose="020F0600000000000000" pitchFamily="50" charset="-128"/>
                          <a:ea typeface="HG丸ｺﾞｼｯｸM-PRO" panose="020F0600000000000000" pitchFamily="50" charset="-128"/>
                        </a:rPr>
                        <a:t>７人</a:t>
                      </a:r>
                    </a:p>
                  </a:txBody>
                  <a:tcPr marL="82953" marR="82953" marT="41476" marB="41476" anchor="ctr" anchorCtr="1"/>
                </a:tc>
                <a:tc>
                  <a:txBody>
                    <a:bodyPr/>
                    <a:lstStyle/>
                    <a:p>
                      <a:pPr algn="l"/>
                      <a:r>
                        <a:rPr kumimoji="1" lang="ja-JP" altLang="ja-JP" sz="1300" kern="1200" dirty="0">
                          <a:effectLst/>
                          <a:latin typeface="HG丸ｺﾞｼｯｸM-PRO" panose="020F0600000000000000" pitchFamily="50" charset="-128"/>
                          <a:ea typeface="HG丸ｺﾞｼｯｸM-PRO" panose="020F0600000000000000" pitchFamily="50" charset="-128"/>
                        </a:rPr>
                        <a:t>市全体の計画，税金（予算），防災など</a:t>
                      </a:r>
                      <a:endParaRPr kumimoji="1" lang="ja-JP" altLang="en-US" sz="1100" dirty="0">
                        <a:latin typeface="HG丸ｺﾞｼｯｸM-PRO" panose="020F0600000000000000" pitchFamily="50" charset="-128"/>
                        <a:ea typeface="HG丸ｺﾞｼｯｸM-PRO" panose="020F0600000000000000" pitchFamily="50" charset="-128"/>
                      </a:endParaRPr>
                    </a:p>
                  </a:txBody>
                  <a:tcPr marL="82953" marR="82953" marT="41476" marB="41476" anchor="ctr"/>
                </a:tc>
                <a:extLst>
                  <a:ext uri="{0D108BD9-81ED-4DB2-BD59-A6C34878D82A}">
                    <a16:rowId xmlns:a16="http://schemas.microsoft.com/office/drawing/2014/main" val="4041759077"/>
                  </a:ext>
                </a:extLst>
              </a:tr>
              <a:tr h="430958">
                <a:tc>
                  <a:txBody>
                    <a:bodyPr/>
                    <a:lstStyle/>
                    <a:p>
                      <a:r>
                        <a:rPr kumimoji="1" lang="ja-JP" altLang="en-US" sz="1300" dirty="0">
                          <a:latin typeface="HG丸ｺﾞｼｯｸM-PRO" panose="020F0600000000000000" pitchFamily="50" charset="-128"/>
                          <a:ea typeface="HG丸ｺﾞｼｯｸM-PRO" panose="020F0600000000000000" pitchFamily="50" charset="-128"/>
                        </a:rPr>
                        <a:t>文教厚生委員会</a:t>
                      </a:r>
                    </a:p>
                  </a:txBody>
                  <a:tcPr marL="82953" marR="82953" marT="41476" marB="41476" anchor="ctr" anchorCtr="1"/>
                </a:tc>
                <a:tc>
                  <a:txBody>
                    <a:bodyPr/>
                    <a:lstStyle/>
                    <a:p>
                      <a:r>
                        <a:rPr kumimoji="1" lang="ja-JP" altLang="en-US" sz="1300" dirty="0">
                          <a:latin typeface="HG丸ｺﾞｼｯｸM-PRO" panose="020F0600000000000000" pitchFamily="50" charset="-128"/>
                          <a:ea typeface="HG丸ｺﾞｼｯｸM-PRO" panose="020F0600000000000000" pitchFamily="50" charset="-128"/>
                        </a:rPr>
                        <a:t>７人</a:t>
                      </a:r>
                    </a:p>
                  </a:txBody>
                  <a:tcPr marL="82953" marR="82953" marT="41476" marB="41476" anchor="ctr" anchorCtr="1"/>
                </a:tc>
                <a:tc>
                  <a:txBody>
                    <a:bodyPr/>
                    <a:lstStyle/>
                    <a:p>
                      <a:pPr algn="l"/>
                      <a:r>
                        <a:rPr kumimoji="1" lang="ja-JP" altLang="ja-JP" sz="1300" kern="1200" dirty="0">
                          <a:effectLst/>
                          <a:latin typeface="HG丸ｺﾞｼｯｸM-PRO" panose="020F0600000000000000" pitchFamily="50" charset="-128"/>
                          <a:ea typeface="HG丸ｺﾞｼｯｸM-PRO" panose="020F0600000000000000" pitchFamily="50" charset="-128"/>
                        </a:rPr>
                        <a:t>市民の福祉，教育や学校など</a:t>
                      </a:r>
                      <a:endParaRPr kumimoji="1" lang="ja-JP" altLang="en-US" sz="1100" dirty="0">
                        <a:latin typeface="HG丸ｺﾞｼｯｸM-PRO" panose="020F0600000000000000" pitchFamily="50" charset="-128"/>
                        <a:ea typeface="HG丸ｺﾞｼｯｸM-PRO" panose="020F0600000000000000" pitchFamily="50" charset="-128"/>
                      </a:endParaRPr>
                    </a:p>
                  </a:txBody>
                  <a:tcPr marL="82953" marR="82953" marT="41476" marB="41476" anchor="ctr"/>
                </a:tc>
                <a:extLst>
                  <a:ext uri="{0D108BD9-81ED-4DB2-BD59-A6C34878D82A}">
                    <a16:rowId xmlns:a16="http://schemas.microsoft.com/office/drawing/2014/main" val="1743304328"/>
                  </a:ext>
                </a:extLst>
              </a:tr>
              <a:tr h="430958">
                <a:tc>
                  <a:txBody>
                    <a:bodyPr/>
                    <a:lstStyle/>
                    <a:p>
                      <a:r>
                        <a:rPr kumimoji="1" lang="ja-JP" altLang="en-US" sz="1300" dirty="0">
                          <a:latin typeface="HG丸ｺﾞｼｯｸM-PRO" panose="020F0600000000000000" pitchFamily="50" charset="-128"/>
                          <a:ea typeface="HG丸ｺﾞｼｯｸM-PRO" panose="020F0600000000000000" pitchFamily="50" charset="-128"/>
                        </a:rPr>
                        <a:t>建設経済委員会</a:t>
                      </a:r>
                    </a:p>
                  </a:txBody>
                  <a:tcPr marL="82953" marR="82953" marT="41476" marB="41476" anchor="ctr" anchorCtr="1"/>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kumimoji="1" lang="ja-JP" altLang="en-US" sz="1300" dirty="0">
                          <a:latin typeface="HG丸ｺﾞｼｯｸM-PRO" panose="020F0600000000000000" pitchFamily="50" charset="-128"/>
                          <a:ea typeface="HG丸ｺﾞｼｯｸM-PRO" panose="020F0600000000000000" pitchFamily="50" charset="-128"/>
                        </a:rPr>
                        <a:t>６人</a:t>
                      </a:r>
                    </a:p>
                  </a:txBody>
                  <a:tcPr marL="82953" marR="82953" marT="41476" marB="41476" anchor="ctr" anchorCtr="1"/>
                </a:tc>
                <a:tc>
                  <a:txBody>
                    <a:bodyPr/>
                    <a:lstStyle/>
                    <a:p>
                      <a:pPr algn="l"/>
                      <a:r>
                        <a:rPr kumimoji="1" lang="ja-JP" altLang="ja-JP" sz="1300" kern="1200" dirty="0">
                          <a:effectLst/>
                          <a:latin typeface="HG丸ｺﾞｼｯｸM-PRO" panose="020F0600000000000000" pitchFamily="50" charset="-128"/>
                          <a:ea typeface="HG丸ｺﾞｼｯｸM-PRO" panose="020F0600000000000000" pitchFamily="50" charset="-128"/>
                        </a:rPr>
                        <a:t>交通，道路，農業，イベントなど</a:t>
                      </a:r>
                      <a:endParaRPr kumimoji="1" lang="ja-JP" altLang="en-US" sz="1100" dirty="0">
                        <a:latin typeface="HG丸ｺﾞｼｯｸM-PRO" panose="020F0600000000000000" pitchFamily="50" charset="-128"/>
                        <a:ea typeface="HG丸ｺﾞｼｯｸM-PRO" panose="020F0600000000000000" pitchFamily="50" charset="-128"/>
                      </a:endParaRPr>
                    </a:p>
                  </a:txBody>
                  <a:tcPr marL="82953" marR="82953" marT="41476" marB="41476" anchor="ctr"/>
                </a:tc>
                <a:extLst>
                  <a:ext uri="{0D108BD9-81ED-4DB2-BD59-A6C34878D82A}">
                    <a16:rowId xmlns:a16="http://schemas.microsoft.com/office/drawing/2014/main" val="4236333958"/>
                  </a:ext>
                </a:extLst>
              </a:tr>
              <a:tr h="430958">
                <a:tc>
                  <a:txBody>
                    <a:bodyPr/>
                    <a:lstStyle/>
                    <a:p>
                      <a:r>
                        <a:rPr kumimoji="1" lang="ja-JP" altLang="en-US" sz="1300" dirty="0">
                          <a:latin typeface="HG丸ｺﾞｼｯｸM-PRO" panose="020F0600000000000000" pitchFamily="50" charset="-128"/>
                          <a:ea typeface="HG丸ｺﾞｼｯｸM-PRO" panose="020F0600000000000000" pitchFamily="50" charset="-128"/>
                        </a:rPr>
                        <a:t>議会広報委員会</a:t>
                      </a:r>
                    </a:p>
                  </a:txBody>
                  <a:tcPr marL="82953" marR="82953" marT="41476" marB="41476" anchor="ctr" anchorCtr="1"/>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kumimoji="1" lang="ja-JP" altLang="en-US" sz="1300" dirty="0">
                          <a:latin typeface="HG丸ｺﾞｼｯｸM-PRO" panose="020F0600000000000000" pitchFamily="50" charset="-128"/>
                          <a:ea typeface="HG丸ｺﾞｼｯｸM-PRO" panose="020F0600000000000000" pitchFamily="50" charset="-128"/>
                        </a:rPr>
                        <a:t>６人</a:t>
                      </a:r>
                    </a:p>
                  </a:txBody>
                  <a:tcPr marL="82953" marR="82953" marT="41476" marB="41476" anchor="ctr" anchorCtr="1"/>
                </a:tc>
                <a:tc>
                  <a:txBody>
                    <a:bodyPr/>
                    <a:lstStyle/>
                    <a:p>
                      <a:pPr algn="l"/>
                      <a:r>
                        <a:rPr kumimoji="1" lang="ja-JP" altLang="ja-JP" sz="1300" kern="1200" dirty="0">
                          <a:effectLst/>
                          <a:latin typeface="HG丸ｺﾞｼｯｸM-PRO" panose="020F0600000000000000" pitchFamily="50" charset="-128"/>
                          <a:ea typeface="HG丸ｺﾞｼｯｸM-PRO" panose="020F0600000000000000" pitchFamily="50" charset="-128"/>
                        </a:rPr>
                        <a:t>市議会のことをお知らせする方法など</a:t>
                      </a:r>
                      <a:endParaRPr kumimoji="1" lang="ja-JP" altLang="en-US" sz="1100" dirty="0">
                        <a:latin typeface="HG丸ｺﾞｼｯｸM-PRO" panose="020F0600000000000000" pitchFamily="50" charset="-128"/>
                        <a:ea typeface="HG丸ｺﾞｼｯｸM-PRO" panose="020F0600000000000000" pitchFamily="50" charset="-128"/>
                      </a:endParaRPr>
                    </a:p>
                  </a:txBody>
                  <a:tcPr marL="82953" marR="82953" marT="41476" marB="41476" anchor="ctr"/>
                </a:tc>
                <a:extLst>
                  <a:ext uri="{0D108BD9-81ED-4DB2-BD59-A6C34878D82A}">
                    <a16:rowId xmlns:a16="http://schemas.microsoft.com/office/drawing/2014/main" val="4047406371"/>
                  </a:ext>
                </a:extLst>
              </a:tr>
            </a:tbl>
          </a:graphicData>
        </a:graphic>
      </p:graphicFrame>
      <p:sp>
        <p:nvSpPr>
          <p:cNvPr id="18" name="テキスト ボックス 17">
            <a:extLst>
              <a:ext uri="{FF2B5EF4-FFF2-40B4-BE49-F238E27FC236}">
                <a16:creationId xmlns:a16="http://schemas.microsoft.com/office/drawing/2014/main" id="{15C1A903-E7B2-4158-B95F-9291E2BE01DB}"/>
              </a:ext>
            </a:extLst>
          </p:cNvPr>
          <p:cNvSpPr txBox="1"/>
          <p:nvPr/>
        </p:nvSpPr>
        <p:spPr>
          <a:xfrm>
            <a:off x="372923" y="6901222"/>
            <a:ext cx="6112154" cy="483209"/>
          </a:xfrm>
          <a:prstGeom prst="rect">
            <a:avLst/>
          </a:prstGeom>
          <a:noFill/>
        </p:spPr>
        <p:txBody>
          <a:bodyPr wrap="square" rtlCol="0">
            <a:spAutoFit/>
          </a:bodyPr>
          <a:lstStyle/>
          <a:p>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下の４つの委員会をそれぞれ『常任委員会』と</a:t>
            </a:r>
            <a:r>
              <a:rPr lang="ja-JP" altLang="en-US" sz="1270" dirty="0">
                <a:latin typeface="HG丸ｺﾞｼｯｸM-PRO" panose="020F0600000000000000" pitchFamily="50" charset="-128"/>
                <a:ea typeface="HG丸ｺﾞｼｯｸM-PRO" panose="020F0600000000000000" pitchFamily="50" charset="-128"/>
              </a:rPr>
              <a:t>言い</a:t>
            </a:r>
            <a:r>
              <a:rPr lang="ja-JP" altLang="ja-JP" sz="1270" dirty="0">
                <a:latin typeface="HG丸ｺﾞｼｯｸM-PRO" panose="020F0600000000000000" pitchFamily="50" charset="-128"/>
                <a:ea typeface="HG丸ｺﾞｼｯｸM-PRO" panose="020F0600000000000000" pitchFamily="50" charset="-128"/>
              </a:rPr>
              <a:t>ます。</a:t>
            </a:r>
            <a:r>
              <a:rPr lang="ja-JP" altLang="en-US" sz="1270" dirty="0">
                <a:latin typeface="HG丸ｺﾞｼｯｸM-PRO" panose="020F0600000000000000" pitchFamily="50" charset="-128"/>
                <a:ea typeface="HG丸ｺﾞｼｯｸM-PRO" panose="020F0600000000000000" pitchFamily="50" charset="-128"/>
              </a:rPr>
              <a:t>そのほかに，特定の案件について話し合うため，必要なときに設置する</a:t>
            </a:r>
            <a:r>
              <a:rPr lang="en-US" altLang="ja-JP" sz="1270" dirty="0">
                <a:latin typeface="HG丸ｺﾞｼｯｸM-PRO" panose="020F0600000000000000" pitchFamily="50" charset="-128"/>
                <a:ea typeface="HG丸ｺﾞｼｯｸM-PRO" panose="020F0600000000000000" pitchFamily="50" charset="-128"/>
              </a:rPr>
              <a:t>『</a:t>
            </a:r>
            <a:r>
              <a:rPr lang="ja-JP" altLang="en-US" sz="1270" dirty="0">
                <a:latin typeface="HG丸ｺﾞｼｯｸM-PRO" panose="020F0600000000000000" pitchFamily="50" charset="-128"/>
                <a:ea typeface="HG丸ｺﾞｼｯｸM-PRO" panose="020F0600000000000000" pitchFamily="50" charset="-128"/>
              </a:rPr>
              <a:t>特別委員会</a:t>
            </a:r>
            <a:r>
              <a:rPr lang="en-US" altLang="ja-JP" sz="1270" dirty="0">
                <a:latin typeface="HG丸ｺﾞｼｯｸM-PRO" panose="020F0600000000000000" pitchFamily="50" charset="-128"/>
                <a:ea typeface="HG丸ｺﾞｼｯｸM-PRO" panose="020F0600000000000000" pitchFamily="50" charset="-128"/>
              </a:rPr>
              <a:t>』</a:t>
            </a:r>
            <a:r>
              <a:rPr lang="ja-JP" altLang="en-US" sz="1270" dirty="0">
                <a:latin typeface="HG丸ｺﾞｼｯｸM-PRO" panose="020F0600000000000000" pitchFamily="50" charset="-128"/>
                <a:ea typeface="HG丸ｺﾞｼｯｸM-PRO" panose="020F0600000000000000" pitchFamily="50" charset="-128"/>
              </a:rPr>
              <a:t>があります。</a:t>
            </a:r>
            <a:endParaRPr lang="ja-JP" altLang="ja-JP" sz="1270" dirty="0">
              <a:latin typeface="HG丸ｺﾞｼｯｸM-PRO" panose="020F0600000000000000" pitchFamily="50" charset="-128"/>
              <a:ea typeface="HG丸ｺﾞｼｯｸM-PRO" panose="020F0600000000000000" pitchFamily="50" charset="-128"/>
            </a:endParaRPr>
          </a:p>
        </p:txBody>
      </p:sp>
      <p:pic>
        <p:nvPicPr>
          <p:cNvPr id="19" name="図 18">
            <a:extLst>
              <a:ext uri="{FF2B5EF4-FFF2-40B4-BE49-F238E27FC236}">
                <a16:creationId xmlns:a16="http://schemas.microsoft.com/office/drawing/2014/main" id="{01CDD042-573C-45A3-81CF-FADA58A1A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3" y="2712008"/>
            <a:ext cx="949302" cy="945054"/>
          </a:xfrm>
          <a:prstGeom prst="rect">
            <a:avLst/>
          </a:prstGeom>
        </p:spPr>
      </p:pic>
      <p:sp>
        <p:nvSpPr>
          <p:cNvPr id="20" name="テキスト ボックス 19">
            <a:extLst>
              <a:ext uri="{FF2B5EF4-FFF2-40B4-BE49-F238E27FC236}">
                <a16:creationId xmlns:a16="http://schemas.microsoft.com/office/drawing/2014/main" id="{79463F5F-1C0C-451A-9395-B4CED96BD457}"/>
              </a:ext>
            </a:extLst>
          </p:cNvPr>
          <p:cNvSpPr txBox="1"/>
          <p:nvPr/>
        </p:nvSpPr>
        <p:spPr>
          <a:xfrm>
            <a:off x="269268" y="3636413"/>
            <a:ext cx="854932" cy="246221"/>
          </a:xfrm>
          <a:prstGeom prst="rect">
            <a:avLst/>
          </a:prstGeom>
          <a:noFill/>
        </p:spPr>
        <p:txBody>
          <a:bodyPr wrap="square" rtlCol="0">
            <a:spAutoFit/>
          </a:bodyPr>
          <a:lstStyle/>
          <a:p>
            <a:r>
              <a:rPr kumimoji="1" lang="ja-JP" altLang="en-US" sz="1000" dirty="0"/>
              <a:t>市議会議員</a:t>
            </a:r>
          </a:p>
        </p:txBody>
      </p:sp>
    </p:spTree>
    <p:extLst>
      <p:ext uri="{BB962C8B-B14F-4D97-AF65-F5344CB8AC3E}">
        <p14:creationId xmlns:p14="http://schemas.microsoft.com/office/powerpoint/2010/main" val="2283464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吹き出し: 角を丸めた四角形 6">
            <a:extLst>
              <a:ext uri="{FF2B5EF4-FFF2-40B4-BE49-F238E27FC236}">
                <a16:creationId xmlns:a16="http://schemas.microsoft.com/office/drawing/2014/main" id="{639F3501-2580-492B-BECD-F338B9A335D1}"/>
              </a:ext>
            </a:extLst>
          </p:cNvPr>
          <p:cNvSpPr/>
          <p:nvPr/>
        </p:nvSpPr>
        <p:spPr>
          <a:xfrm>
            <a:off x="1463971" y="433241"/>
            <a:ext cx="4935617" cy="1971700"/>
          </a:xfrm>
          <a:prstGeom prst="wedgeRoundRectCallout">
            <a:avLst>
              <a:gd name="adj1" fmla="val -55375"/>
              <a:gd name="adj2" fmla="val -29201"/>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8" name="テキスト ボックス 7">
            <a:extLst>
              <a:ext uri="{FF2B5EF4-FFF2-40B4-BE49-F238E27FC236}">
                <a16:creationId xmlns:a16="http://schemas.microsoft.com/office/drawing/2014/main" id="{EAE921A5-4904-4AB7-8726-D1693496B5BF}"/>
              </a:ext>
            </a:extLst>
          </p:cNvPr>
          <p:cNvSpPr txBox="1"/>
          <p:nvPr/>
        </p:nvSpPr>
        <p:spPr>
          <a:xfrm>
            <a:off x="1496227" y="452784"/>
            <a:ext cx="4838843" cy="1851020"/>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委員会で請願について</a:t>
            </a:r>
            <a:r>
              <a:rPr lang="ja-JP" altLang="en-US" sz="1270" dirty="0">
                <a:latin typeface="HG丸ｺﾞｼｯｸM-PRO" panose="020F0600000000000000" pitchFamily="50" charset="-128"/>
                <a:ea typeface="HG丸ｺﾞｼｯｸM-PRO" panose="020F0600000000000000" pitchFamily="50" charset="-128"/>
              </a:rPr>
              <a:t>詳しく</a:t>
            </a:r>
            <a:r>
              <a:rPr lang="ja-JP" altLang="ja-JP" sz="1270" dirty="0">
                <a:latin typeface="HG丸ｺﾞｼｯｸM-PRO" panose="020F0600000000000000" pitchFamily="50" charset="-128"/>
                <a:ea typeface="HG丸ｺﾞｼｯｸM-PRO" panose="020F0600000000000000" pitchFamily="50" charset="-128"/>
              </a:rPr>
              <a:t>話し合いをして，認めるべきかどうかを決定します。委員会で認められた場合</a:t>
            </a:r>
            <a:r>
              <a:rPr lang="ja-JP" altLang="en-US" sz="1270" dirty="0">
                <a:latin typeface="HG丸ｺﾞｼｯｸM-PRO" panose="020F0600000000000000" pitchFamily="50" charset="-128"/>
                <a:ea typeface="HG丸ｺﾞｼｯｸM-PRO" panose="020F0600000000000000" pitchFamily="50" charset="-128"/>
              </a:rPr>
              <a:t>に</a:t>
            </a:r>
            <a:r>
              <a:rPr lang="ja-JP" altLang="ja-JP" sz="1270" dirty="0">
                <a:latin typeface="HG丸ｺﾞｼｯｸM-PRO" panose="020F0600000000000000" pitchFamily="50" charset="-128"/>
                <a:ea typeface="HG丸ｺﾞｼｯｸM-PRO" panose="020F0600000000000000" pitchFamily="50" charset="-128"/>
              </a:rPr>
              <a:t>は，委員会でどのような話し合いをしたか，認めることとなった理由などを本会議ですべての市議会議員に報告します。その報告を聞いて，市議会</a:t>
            </a:r>
            <a:r>
              <a:rPr lang="ja-JP" altLang="en-US" sz="1270" dirty="0">
                <a:latin typeface="HG丸ｺﾞｼｯｸM-PRO" panose="020F0600000000000000" pitchFamily="50" charset="-128"/>
                <a:ea typeface="HG丸ｺﾞｼｯｸM-PRO" panose="020F0600000000000000" pitchFamily="50" charset="-128"/>
              </a:rPr>
              <a:t>としての最終意思</a:t>
            </a:r>
            <a:r>
              <a:rPr lang="ja-JP" altLang="ja-JP" sz="1270" dirty="0">
                <a:latin typeface="HG丸ｺﾞｼｯｸM-PRO" panose="020F0600000000000000" pitchFamily="50" charset="-128"/>
                <a:ea typeface="HG丸ｺﾞｼｯｸM-PRO" panose="020F0600000000000000" pitchFamily="50" charset="-128"/>
              </a:rPr>
              <a:t>を決めていきます。</a:t>
            </a: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市議会では，話し合ったすべてのこと</a:t>
            </a:r>
            <a:r>
              <a:rPr lang="ja-JP" altLang="en-US" sz="1270" dirty="0">
                <a:latin typeface="HG丸ｺﾞｼｯｸM-PRO" panose="020F0600000000000000" pitchFamily="50" charset="-128"/>
                <a:ea typeface="HG丸ｺﾞｼｯｸM-PRO" panose="020F0600000000000000" pitchFamily="50" charset="-128"/>
              </a:rPr>
              <a:t>を</a:t>
            </a:r>
            <a:r>
              <a:rPr lang="ja-JP" altLang="ja-JP" sz="1270" dirty="0">
                <a:latin typeface="HG丸ｺﾞｼｯｸM-PRO" panose="020F0600000000000000" pitchFamily="50" charset="-128"/>
                <a:ea typeface="HG丸ｺﾞｼｯｸM-PRO" panose="020F0600000000000000" pitchFamily="50" charset="-128"/>
              </a:rPr>
              <a:t>市議会議員全員で賛成か反対か多数決</a:t>
            </a:r>
            <a:r>
              <a:rPr lang="ja-JP" altLang="en-US" sz="1270" dirty="0">
                <a:latin typeface="HG丸ｺﾞｼｯｸM-PRO" panose="020F0600000000000000" pitchFamily="50" charset="-128"/>
                <a:ea typeface="HG丸ｺﾞｼｯｸM-PRO" panose="020F0600000000000000" pitchFamily="50" charset="-128"/>
              </a:rPr>
              <a:t>により，市議会としての最終意思を決めます</a:t>
            </a:r>
            <a:r>
              <a:rPr lang="ja-JP" altLang="ja-JP" sz="1270" dirty="0">
                <a:latin typeface="HG丸ｺﾞｼｯｸM-PRO" panose="020F0600000000000000" pitchFamily="50" charset="-128"/>
                <a:ea typeface="HG丸ｺﾞｼｯｸM-PRO" panose="020F0600000000000000" pitchFamily="50" charset="-128"/>
              </a:rPr>
              <a:t>。</a:t>
            </a:r>
          </a:p>
        </p:txBody>
      </p:sp>
      <p:pic>
        <p:nvPicPr>
          <p:cNvPr id="9" name="図 8">
            <a:extLst>
              <a:ext uri="{FF2B5EF4-FFF2-40B4-BE49-F238E27FC236}">
                <a16:creationId xmlns:a16="http://schemas.microsoft.com/office/drawing/2014/main" id="{BEA05510-6D5A-4E4D-AB88-6C07F8E18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38" y="2526505"/>
            <a:ext cx="6205124" cy="3534220"/>
          </a:xfrm>
          <a:prstGeom prst="rect">
            <a:avLst/>
          </a:prstGeom>
        </p:spPr>
      </p:pic>
      <p:sp>
        <p:nvSpPr>
          <p:cNvPr id="10" name="タイトル 1">
            <a:extLst>
              <a:ext uri="{FF2B5EF4-FFF2-40B4-BE49-F238E27FC236}">
                <a16:creationId xmlns:a16="http://schemas.microsoft.com/office/drawing/2014/main" id="{F413AFD3-6EEE-432F-86E1-B95848276095}"/>
              </a:ext>
            </a:extLst>
          </p:cNvPr>
          <p:cNvSpPr txBox="1">
            <a:spLocks/>
          </p:cNvSpPr>
          <p:nvPr/>
        </p:nvSpPr>
        <p:spPr>
          <a:xfrm rot="20097405">
            <a:off x="333902" y="2745308"/>
            <a:ext cx="1095663" cy="278599"/>
          </a:xfrm>
          <a:prstGeom prst="rect">
            <a:avLst/>
          </a:prstGeom>
        </p:spPr>
        <p:txBody>
          <a:bodyPr spcFirstLastPara="1" vert="horz" lIns="82953" tIns="41476" rIns="82953" bIns="41476" numCol="1" rtlCol="0" anchor="ctr">
            <a:prstTxWarp prst="textArchUp">
              <a:avLst/>
            </a:prstTxWarp>
            <a:normAutofit fontScale="32500" lnSpcReduction="20000"/>
          </a:bodyPr>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algn="ctr"/>
            <a:r>
              <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ＰＯＩＮＴ</a:t>
            </a:r>
            <a:r>
              <a:rPr lang="en-US" altLang="ja-JP"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a:t>
            </a:r>
            <a:endPar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1" name="テキスト ボックス 10">
            <a:extLst>
              <a:ext uri="{FF2B5EF4-FFF2-40B4-BE49-F238E27FC236}">
                <a16:creationId xmlns:a16="http://schemas.microsoft.com/office/drawing/2014/main" id="{5951D81A-8859-49FA-9C13-2583B43506A5}"/>
              </a:ext>
            </a:extLst>
          </p:cNvPr>
          <p:cNvSpPr txBox="1"/>
          <p:nvPr/>
        </p:nvSpPr>
        <p:spPr>
          <a:xfrm>
            <a:off x="578077" y="2722857"/>
            <a:ext cx="5756993" cy="2721707"/>
          </a:xfrm>
          <a:prstGeom prst="rect">
            <a:avLst/>
          </a:prstGeom>
          <a:noFill/>
        </p:spPr>
        <p:txBody>
          <a:bodyPr wrap="square" rtlCol="0">
            <a:spAutoFit/>
          </a:bodyPr>
          <a:lstStyle/>
          <a:p>
            <a:pPr>
              <a:lnSpc>
                <a:spcPct val="150000"/>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本会議で市議会としての</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最終意思</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を多数決できめることを『</a:t>
            </a:r>
            <a:r>
              <a:rPr lang="ja-JP" altLang="ja-JP"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採決</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』と</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言います</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endParaRPr lang="en-US"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ja-JP" sz="1452" dirty="0">
                <a:solidFill>
                  <a:srgbClr val="FFFF00"/>
                </a:solidFill>
                <a:latin typeface="HGP創英角ﾎﾟｯﾌﾟ体" panose="040B0A00000000000000" pitchFamily="50" charset="-128"/>
                <a:ea typeface="HGP創英角ﾎﾟｯﾌﾟ体" panose="040B0A00000000000000" pitchFamily="50" charset="-128"/>
              </a:rPr>
              <a:t>●</a:t>
            </a:r>
            <a:r>
              <a:rPr lang="ja-JP" altLang="en-US" sz="1452" dirty="0">
                <a:solidFill>
                  <a:srgbClr val="FFFF00"/>
                </a:solidFill>
                <a:latin typeface="HGP創英角ﾎﾟｯﾌﾟ体" panose="040B0A00000000000000" pitchFamily="50" charset="-128"/>
                <a:ea typeface="HGP創英角ﾎﾟｯﾌﾟ体" panose="040B0A00000000000000" pitchFamily="50" charset="-128"/>
              </a:rPr>
              <a:t>請願の場合</a:t>
            </a:r>
            <a:endParaRPr lang="ja-JP" altLang="ja-JP" sz="1452" dirty="0">
              <a:solidFill>
                <a:srgbClr val="FFFF00"/>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認めることに賛成する人が多かった場合</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r>
              <a:rPr lang="ja-JP" altLang="ja-JP"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採択</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（さいたく）</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endParaRPr lang="en-US"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認めることに</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反対する人が多かった場合</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r>
              <a:rPr lang="ja-JP" altLang="ja-JP"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不採択</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（ふさいたく）</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endParaRPr lang="en-US"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ja-JP" sz="1452" dirty="0">
                <a:solidFill>
                  <a:srgbClr val="FFFF00"/>
                </a:solidFill>
                <a:latin typeface="HGP創英角ﾎﾟｯﾌﾟ体" panose="040B0A00000000000000" pitchFamily="50" charset="-128"/>
                <a:ea typeface="HGP創英角ﾎﾟｯﾌﾟ体" panose="040B0A00000000000000" pitchFamily="50" charset="-128"/>
              </a:rPr>
              <a:t>●</a:t>
            </a:r>
            <a:r>
              <a:rPr lang="ja-JP" altLang="en-US" sz="1452" dirty="0">
                <a:solidFill>
                  <a:srgbClr val="FFFF00"/>
                </a:solidFill>
                <a:latin typeface="HGP創英角ﾎﾟｯﾌﾟ体" panose="040B0A00000000000000" pitchFamily="50" charset="-128"/>
                <a:ea typeface="HGP創英角ﾎﾟｯﾌﾟ体" panose="040B0A00000000000000" pitchFamily="50" charset="-128"/>
              </a:rPr>
              <a:t>条例・予算などの場合</a:t>
            </a:r>
            <a:endParaRPr lang="ja-JP" altLang="ja-JP" sz="1452" dirty="0">
              <a:solidFill>
                <a:srgbClr val="FFFF00"/>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　　認めることに賛成する人が多かった場合</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r>
              <a:rPr lang="ja-JP" altLang="en-US"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可決</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（かけつ）</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endParaRPr lang="en-US" altLang="ja-JP" sz="1452" dirty="0">
              <a:solidFill>
                <a:schemeClr val="bg1"/>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認めることに反対する人が多かった場合</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　⇒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r>
              <a:rPr lang="ja-JP" altLang="en-US"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否決</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（ひけつ）</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a:t>
            </a:r>
          </a:p>
        </p:txBody>
      </p:sp>
      <p:sp>
        <p:nvSpPr>
          <p:cNvPr id="13" name="吹き出し: 角を丸めた四角形 12">
            <a:extLst>
              <a:ext uri="{FF2B5EF4-FFF2-40B4-BE49-F238E27FC236}">
                <a16:creationId xmlns:a16="http://schemas.microsoft.com/office/drawing/2014/main" id="{E667B893-EEB2-422F-880E-2EC258F1712B}"/>
              </a:ext>
            </a:extLst>
          </p:cNvPr>
          <p:cNvSpPr/>
          <p:nvPr/>
        </p:nvSpPr>
        <p:spPr>
          <a:xfrm>
            <a:off x="1463968" y="6111528"/>
            <a:ext cx="4935617" cy="1863717"/>
          </a:xfrm>
          <a:prstGeom prst="wedgeRoundRectCallout">
            <a:avLst>
              <a:gd name="adj1" fmla="val -55375"/>
              <a:gd name="adj2" fmla="val -29201"/>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4" name="テキスト ボックス 13">
            <a:extLst>
              <a:ext uri="{FF2B5EF4-FFF2-40B4-BE49-F238E27FC236}">
                <a16:creationId xmlns:a16="http://schemas.microsoft.com/office/drawing/2014/main" id="{566D1C3E-9B59-4782-BA58-BC28008D7FB1}"/>
              </a:ext>
            </a:extLst>
          </p:cNvPr>
          <p:cNvSpPr txBox="1"/>
          <p:nvPr/>
        </p:nvSpPr>
        <p:spPr>
          <a:xfrm>
            <a:off x="1496228" y="6102000"/>
            <a:ext cx="4871098" cy="1851020"/>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請願が採択された</a:t>
            </a:r>
            <a:r>
              <a:rPr lang="ja-JP" altLang="en-US" sz="1270" dirty="0">
                <a:latin typeface="HG丸ｺﾞｼｯｸM-PRO" panose="020F0600000000000000" pitchFamily="50" charset="-128"/>
                <a:ea typeface="HG丸ｺﾞｼｯｸM-PRO" panose="020F0600000000000000" pitchFamily="50" charset="-128"/>
              </a:rPr>
              <a:t>とき</a:t>
            </a:r>
            <a:r>
              <a:rPr lang="ja-JP" altLang="ja-JP" sz="1270" dirty="0">
                <a:latin typeface="HG丸ｺﾞｼｯｸM-PRO" panose="020F0600000000000000" pitchFamily="50" charset="-128"/>
                <a:ea typeface="HG丸ｺﾞｼｯｸM-PRO" panose="020F0600000000000000" pitchFamily="50" charset="-128"/>
              </a:rPr>
              <a:t>は，市議会から市長に伝えられ，市長はお願いされた請願の内容の実現に向けて準備を始めます。どのような方法で実現するか</a:t>
            </a:r>
            <a:r>
              <a:rPr lang="ja-JP" altLang="en-US" sz="1270" dirty="0">
                <a:latin typeface="HG丸ｺﾞｼｯｸM-PRO" panose="020F0600000000000000" pitchFamily="50" charset="-128"/>
                <a:ea typeface="HG丸ｺﾞｼｯｸM-PRO" panose="020F0600000000000000" pitchFamily="50" charset="-128"/>
              </a:rPr>
              <a:t>詳しい</a:t>
            </a:r>
            <a:r>
              <a:rPr lang="ja-JP" altLang="ja-JP" sz="1270" dirty="0">
                <a:latin typeface="HG丸ｺﾞｼｯｸM-PRO" panose="020F0600000000000000" pitchFamily="50" charset="-128"/>
                <a:ea typeface="HG丸ｺﾞｼｯｸM-PRO" panose="020F0600000000000000" pitchFamily="50" charset="-128"/>
              </a:rPr>
              <a:t>計画を</a:t>
            </a:r>
            <a:r>
              <a:rPr lang="ja-JP" altLang="en-US" sz="1270" dirty="0">
                <a:latin typeface="HG丸ｺﾞｼｯｸM-PRO" panose="020F0600000000000000" pitchFamily="50" charset="-128"/>
                <a:ea typeface="HG丸ｺﾞｼｯｸM-PRO" panose="020F0600000000000000" pitchFamily="50" charset="-128"/>
              </a:rPr>
              <a:t>立てて</a:t>
            </a:r>
            <a:r>
              <a:rPr lang="ja-JP" altLang="ja-JP" sz="1270" dirty="0">
                <a:latin typeface="HG丸ｺﾞｼｯｸM-PRO" panose="020F0600000000000000" pitchFamily="50" charset="-128"/>
                <a:ea typeface="HG丸ｺﾞｼｯｸM-PRO" panose="020F0600000000000000" pitchFamily="50" charset="-128"/>
              </a:rPr>
              <a:t>，市議会に提出します。この計画についても市議会でよく話し合い，計画について採決をします。</a:t>
            </a:r>
          </a:p>
          <a:p>
            <a:pPr>
              <a:lnSpc>
                <a:spcPts val="1996"/>
              </a:lnSpc>
            </a:pPr>
            <a:r>
              <a:rPr lang="ja-JP" altLang="ja-JP" sz="1270" dirty="0">
                <a:latin typeface="HG丸ｺﾞｼｯｸM-PRO" panose="020F0600000000000000" pitchFamily="50" charset="-128"/>
                <a:ea typeface="HG丸ｺﾞｼｯｸM-PRO" panose="020F0600000000000000" pitchFamily="50" charset="-128"/>
              </a:rPr>
              <a:t>　採決の結果，賛成する市議会議員が多かった場合に，請願でお願いしたことが実現</a:t>
            </a:r>
            <a:r>
              <a:rPr lang="ja-JP" altLang="en-US" sz="1270" dirty="0">
                <a:latin typeface="HG丸ｺﾞｼｯｸM-PRO" panose="020F0600000000000000" pitchFamily="50" charset="-128"/>
                <a:ea typeface="HG丸ｺﾞｼｯｸM-PRO" panose="020F0600000000000000" pitchFamily="50" charset="-128"/>
              </a:rPr>
              <a:t>していくこととなります</a:t>
            </a:r>
            <a:r>
              <a:rPr lang="ja-JP" altLang="ja-JP" sz="1270" dirty="0">
                <a:latin typeface="HG丸ｺﾞｼｯｸM-PRO" panose="020F0600000000000000" pitchFamily="50" charset="-128"/>
                <a:ea typeface="HG丸ｺﾞｼｯｸM-PRO" panose="020F0600000000000000" pitchFamily="50" charset="-128"/>
              </a:rPr>
              <a:t>。</a:t>
            </a:r>
          </a:p>
        </p:txBody>
      </p:sp>
      <p:pic>
        <p:nvPicPr>
          <p:cNvPr id="15" name="図 14">
            <a:extLst>
              <a:ext uri="{FF2B5EF4-FFF2-40B4-BE49-F238E27FC236}">
                <a16:creationId xmlns:a16="http://schemas.microsoft.com/office/drawing/2014/main" id="{03A169F1-9FFC-4A7A-9A3A-0F29024F30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8088568"/>
            <a:ext cx="740598" cy="1058987"/>
          </a:xfrm>
          <a:prstGeom prst="rect">
            <a:avLst/>
          </a:prstGeom>
        </p:spPr>
      </p:pic>
      <p:sp>
        <p:nvSpPr>
          <p:cNvPr id="16" name="吹き出し: 角を丸めた四角形 15">
            <a:extLst>
              <a:ext uri="{FF2B5EF4-FFF2-40B4-BE49-F238E27FC236}">
                <a16:creationId xmlns:a16="http://schemas.microsoft.com/office/drawing/2014/main" id="{A08CBA4A-1DF7-4DAF-9A7F-ABEA7D8D603C}"/>
              </a:ext>
            </a:extLst>
          </p:cNvPr>
          <p:cNvSpPr/>
          <p:nvPr/>
        </p:nvSpPr>
        <p:spPr>
          <a:xfrm>
            <a:off x="1463968" y="8107124"/>
            <a:ext cx="4935617" cy="1594539"/>
          </a:xfrm>
          <a:prstGeom prst="wedgeRoundRectCallout">
            <a:avLst>
              <a:gd name="adj1" fmla="val -56620"/>
              <a:gd name="adj2" fmla="val -22625"/>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7" name="テキスト ボックス 16">
            <a:extLst>
              <a:ext uri="{FF2B5EF4-FFF2-40B4-BE49-F238E27FC236}">
                <a16:creationId xmlns:a16="http://schemas.microsoft.com/office/drawing/2014/main" id="{D62F4D3E-C204-42DD-9865-8152565EBD64}"/>
              </a:ext>
            </a:extLst>
          </p:cNvPr>
          <p:cNvSpPr txBox="1"/>
          <p:nvPr/>
        </p:nvSpPr>
        <p:spPr>
          <a:xfrm>
            <a:off x="1496228" y="8084899"/>
            <a:ext cx="4871098" cy="1594539"/>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こうやって市議会議員にお願いした請願が実現していくんだね。みんなの思いを実現するためには，市議会議員と市議会はとても大切な役割を</a:t>
            </a:r>
            <a:r>
              <a:rPr lang="ja-JP" altLang="en-US" sz="1270" dirty="0">
                <a:latin typeface="HG丸ｺﾞｼｯｸM-PRO" panose="020F0600000000000000" pitchFamily="50" charset="-128"/>
                <a:ea typeface="HG丸ｺﾞｼｯｸM-PRO" panose="020F0600000000000000" pitchFamily="50" charset="-128"/>
              </a:rPr>
              <a:t>果たして</a:t>
            </a:r>
            <a:r>
              <a:rPr lang="ja-JP" altLang="ja-JP" sz="1270" dirty="0">
                <a:latin typeface="HG丸ｺﾞｼｯｸM-PRO" panose="020F0600000000000000" pitchFamily="50" charset="-128"/>
                <a:ea typeface="HG丸ｺﾞｼｯｸM-PRO" panose="020F0600000000000000" pitchFamily="50" charset="-128"/>
              </a:rPr>
              <a:t>いることが</a:t>
            </a:r>
            <a:r>
              <a:rPr lang="ja-JP" altLang="en-US" sz="1270" dirty="0">
                <a:latin typeface="HG丸ｺﾞｼｯｸM-PRO" panose="020F0600000000000000" pitchFamily="50" charset="-128"/>
                <a:ea typeface="HG丸ｺﾞｼｯｸM-PRO" panose="020F0600000000000000" pitchFamily="50" charset="-128"/>
              </a:rPr>
              <a:t>分かった</a:t>
            </a:r>
            <a:r>
              <a:rPr lang="ja-JP" altLang="ja-JP" sz="1270" dirty="0">
                <a:latin typeface="HG丸ｺﾞｼｯｸM-PRO" panose="020F0600000000000000" pitchFamily="50" charset="-128"/>
                <a:ea typeface="HG丸ｺﾞｼｯｸM-PRO" panose="020F0600000000000000" pitchFamily="50" charset="-128"/>
              </a:rPr>
              <a:t>かな。</a:t>
            </a:r>
            <a:endParaRPr lang="en-US" altLang="ja-JP" sz="1270" dirty="0">
              <a:latin typeface="HG丸ｺﾞｼｯｸM-PRO" panose="020F0600000000000000" pitchFamily="50" charset="-128"/>
              <a:ea typeface="HG丸ｺﾞｼｯｸM-PRO" panose="020F0600000000000000" pitchFamily="50" charset="-128"/>
            </a:endParaRPr>
          </a:p>
          <a:p>
            <a:pPr>
              <a:lnSpc>
                <a:spcPts val="1996"/>
              </a:lnSpc>
            </a:pPr>
            <a:r>
              <a:rPr lang="ja-JP" altLang="en-US" sz="1270" dirty="0">
                <a:latin typeface="HG丸ｺﾞｼｯｸM-PRO" panose="020F0600000000000000" pitchFamily="50" charset="-128"/>
                <a:ea typeface="HG丸ｺﾞｼｯｸM-PRO" panose="020F0600000000000000" pitchFamily="50" charset="-128"/>
              </a:rPr>
              <a:t>　みんなの住みやすい常総市を作っていくためには，市民の代表者である市議会議員がみんなの思いを市議会や市に伝えて，叶えていってくれるんだね。</a:t>
            </a:r>
            <a:endParaRPr lang="ja-JP" altLang="ja-JP" sz="1270" dirty="0">
              <a:latin typeface="HG丸ｺﾞｼｯｸM-PRO" panose="020F0600000000000000" pitchFamily="50" charset="-128"/>
              <a:ea typeface="HG丸ｺﾞｼｯｸM-PRO" panose="020F0600000000000000" pitchFamily="50" charset="-128"/>
            </a:endParaRPr>
          </a:p>
        </p:txBody>
      </p:sp>
      <p:pic>
        <p:nvPicPr>
          <p:cNvPr id="18" name="図 17">
            <a:extLst>
              <a:ext uri="{FF2B5EF4-FFF2-40B4-BE49-F238E27FC236}">
                <a16:creationId xmlns:a16="http://schemas.microsoft.com/office/drawing/2014/main" id="{D0A1E815-AA85-46B7-93CB-96E9FBD46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50" y="433240"/>
            <a:ext cx="949302" cy="945054"/>
          </a:xfrm>
          <a:prstGeom prst="rect">
            <a:avLst/>
          </a:prstGeom>
        </p:spPr>
      </p:pic>
      <p:sp>
        <p:nvSpPr>
          <p:cNvPr id="19" name="テキスト ボックス 18">
            <a:extLst>
              <a:ext uri="{FF2B5EF4-FFF2-40B4-BE49-F238E27FC236}">
                <a16:creationId xmlns:a16="http://schemas.microsoft.com/office/drawing/2014/main" id="{6B8C8FF6-B07A-493B-8921-CBB49B2AD7C4}"/>
              </a:ext>
            </a:extLst>
          </p:cNvPr>
          <p:cNvSpPr txBox="1"/>
          <p:nvPr/>
        </p:nvSpPr>
        <p:spPr>
          <a:xfrm>
            <a:off x="266835" y="1378294"/>
            <a:ext cx="854932" cy="246221"/>
          </a:xfrm>
          <a:prstGeom prst="rect">
            <a:avLst/>
          </a:prstGeom>
          <a:noFill/>
        </p:spPr>
        <p:txBody>
          <a:bodyPr wrap="square" rtlCol="0">
            <a:spAutoFit/>
          </a:bodyPr>
          <a:lstStyle/>
          <a:p>
            <a:r>
              <a:rPr kumimoji="1" lang="ja-JP" altLang="en-US" sz="1000" dirty="0"/>
              <a:t>市議会議員</a:t>
            </a:r>
          </a:p>
        </p:txBody>
      </p:sp>
      <p:pic>
        <p:nvPicPr>
          <p:cNvPr id="20" name="図 19">
            <a:extLst>
              <a:ext uri="{FF2B5EF4-FFF2-40B4-BE49-F238E27FC236}">
                <a16:creationId xmlns:a16="http://schemas.microsoft.com/office/drawing/2014/main" id="{B477ED32-B1A7-4E88-B80A-D2738A4A1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3" y="6129162"/>
            <a:ext cx="949302" cy="945054"/>
          </a:xfrm>
          <a:prstGeom prst="rect">
            <a:avLst/>
          </a:prstGeom>
        </p:spPr>
      </p:pic>
      <p:sp>
        <p:nvSpPr>
          <p:cNvPr id="21" name="テキスト ボックス 20">
            <a:extLst>
              <a:ext uri="{FF2B5EF4-FFF2-40B4-BE49-F238E27FC236}">
                <a16:creationId xmlns:a16="http://schemas.microsoft.com/office/drawing/2014/main" id="{53D296A4-EE32-466F-A411-213C242B26D9}"/>
              </a:ext>
            </a:extLst>
          </p:cNvPr>
          <p:cNvSpPr txBox="1"/>
          <p:nvPr/>
        </p:nvSpPr>
        <p:spPr>
          <a:xfrm>
            <a:off x="266835" y="7077391"/>
            <a:ext cx="854932" cy="246221"/>
          </a:xfrm>
          <a:prstGeom prst="rect">
            <a:avLst/>
          </a:prstGeom>
          <a:noFill/>
        </p:spPr>
        <p:txBody>
          <a:bodyPr wrap="square" rtlCol="0">
            <a:spAutoFit/>
          </a:bodyPr>
          <a:lstStyle/>
          <a:p>
            <a:r>
              <a:rPr kumimoji="1" lang="ja-JP" altLang="en-US" sz="1000" dirty="0"/>
              <a:t>市議会議員</a:t>
            </a:r>
          </a:p>
        </p:txBody>
      </p:sp>
    </p:spTree>
    <p:extLst>
      <p:ext uri="{BB962C8B-B14F-4D97-AF65-F5344CB8AC3E}">
        <p14:creationId xmlns:p14="http://schemas.microsoft.com/office/powerpoint/2010/main" val="3905782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図 89">
            <a:extLst>
              <a:ext uri="{FF2B5EF4-FFF2-40B4-BE49-F238E27FC236}">
                <a16:creationId xmlns:a16="http://schemas.microsoft.com/office/drawing/2014/main" id="{8B899636-C5FB-4749-AC10-26E917A02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0" y="7589386"/>
            <a:ext cx="6812320" cy="2092847"/>
          </a:xfrm>
          <a:prstGeom prst="rect">
            <a:avLst/>
          </a:prstGeom>
        </p:spPr>
      </p:pic>
      <p:sp>
        <p:nvSpPr>
          <p:cNvPr id="57" name="四角形: 角を丸くする 56">
            <a:extLst>
              <a:ext uri="{FF2B5EF4-FFF2-40B4-BE49-F238E27FC236}">
                <a16:creationId xmlns:a16="http://schemas.microsoft.com/office/drawing/2014/main" id="{146DECF6-7256-4F1E-8561-FC2A76D99F57}"/>
              </a:ext>
            </a:extLst>
          </p:cNvPr>
          <p:cNvSpPr/>
          <p:nvPr/>
        </p:nvSpPr>
        <p:spPr>
          <a:xfrm>
            <a:off x="393931" y="1062514"/>
            <a:ext cx="1695253" cy="1239728"/>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47" name="四角形: 角を丸くする 46">
            <a:extLst>
              <a:ext uri="{FF2B5EF4-FFF2-40B4-BE49-F238E27FC236}">
                <a16:creationId xmlns:a16="http://schemas.microsoft.com/office/drawing/2014/main" id="{18AD7F5C-BECF-47E3-9D12-86ED01C1FACB}"/>
              </a:ext>
            </a:extLst>
          </p:cNvPr>
          <p:cNvSpPr/>
          <p:nvPr/>
        </p:nvSpPr>
        <p:spPr>
          <a:xfrm>
            <a:off x="4791371" y="2846166"/>
            <a:ext cx="1847432" cy="396797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pic>
        <p:nvPicPr>
          <p:cNvPr id="43" name="図 42">
            <a:extLst>
              <a:ext uri="{FF2B5EF4-FFF2-40B4-BE49-F238E27FC236}">
                <a16:creationId xmlns:a16="http://schemas.microsoft.com/office/drawing/2014/main" id="{F9A78D61-5AFA-4E8B-81CA-9938F26C5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313" y="4914900"/>
            <a:ext cx="1098207" cy="935744"/>
          </a:xfrm>
          <a:prstGeom prst="rect">
            <a:avLst/>
          </a:prstGeom>
        </p:spPr>
      </p:pic>
      <p:sp>
        <p:nvSpPr>
          <p:cNvPr id="24" name="四角形: 角を丸くする 23">
            <a:extLst>
              <a:ext uri="{FF2B5EF4-FFF2-40B4-BE49-F238E27FC236}">
                <a16:creationId xmlns:a16="http://schemas.microsoft.com/office/drawing/2014/main" id="{A79D8C28-7F5B-49D1-8ABE-30E2946D8C9A}"/>
              </a:ext>
            </a:extLst>
          </p:cNvPr>
          <p:cNvSpPr/>
          <p:nvPr/>
        </p:nvSpPr>
        <p:spPr>
          <a:xfrm>
            <a:off x="349196" y="2851921"/>
            <a:ext cx="1847433" cy="396798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5" name="リボン: 下に曲がる 4">
            <a:extLst>
              <a:ext uri="{FF2B5EF4-FFF2-40B4-BE49-F238E27FC236}">
                <a16:creationId xmlns:a16="http://schemas.microsoft.com/office/drawing/2014/main" id="{21AB024D-6CEC-40BC-8256-E75DC2EA538E}"/>
              </a:ext>
            </a:extLst>
          </p:cNvPr>
          <p:cNvSpPr/>
          <p:nvPr/>
        </p:nvSpPr>
        <p:spPr>
          <a:xfrm>
            <a:off x="1066404" y="328349"/>
            <a:ext cx="4725192" cy="670712"/>
          </a:xfrm>
          <a:prstGeom prst="ribbon">
            <a:avLst>
              <a:gd name="adj1" fmla="val 22886"/>
              <a:gd name="adj2" fmla="val 68581"/>
            </a:avLst>
          </a:prstGeom>
          <a:solidFill>
            <a:schemeClr val="accent4">
              <a:lumMod val="20000"/>
              <a:lumOff val="80000"/>
              <a:alpha val="49000"/>
            </a:schemeClr>
          </a:solidFill>
          <a:ln w="25400" cap="rnd">
            <a:solidFill>
              <a:schemeClr val="accent2">
                <a:lumMod val="60000"/>
                <a:lumOff val="4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ﾎﾟｯﾌﾟ体" panose="040B0A00000000000000" pitchFamily="50" charset="-128"/>
                <a:ea typeface="HGS創英角ﾎﾟｯﾌﾟ体" panose="040B0A00000000000000" pitchFamily="50" charset="-128"/>
              </a:rPr>
              <a:t>～請願が叶うまで～</a:t>
            </a:r>
          </a:p>
        </p:txBody>
      </p:sp>
      <p:grpSp>
        <p:nvGrpSpPr>
          <p:cNvPr id="2" name="グループ化 1">
            <a:extLst>
              <a:ext uri="{FF2B5EF4-FFF2-40B4-BE49-F238E27FC236}">
                <a16:creationId xmlns:a16="http://schemas.microsoft.com/office/drawing/2014/main" id="{2C080BC1-8021-4853-9F40-8D6DBB3F6E50}"/>
              </a:ext>
            </a:extLst>
          </p:cNvPr>
          <p:cNvGrpSpPr/>
          <p:nvPr/>
        </p:nvGrpSpPr>
        <p:grpSpPr>
          <a:xfrm>
            <a:off x="634195" y="1086048"/>
            <a:ext cx="1227199" cy="1108048"/>
            <a:chOff x="239342" y="1571458"/>
            <a:chExt cx="1677349" cy="1255504"/>
          </a:xfrm>
        </p:grpSpPr>
        <p:pic>
          <p:nvPicPr>
            <p:cNvPr id="3" name="図 2">
              <a:extLst>
                <a:ext uri="{FF2B5EF4-FFF2-40B4-BE49-F238E27FC236}">
                  <a16:creationId xmlns:a16="http://schemas.microsoft.com/office/drawing/2014/main" id="{0B4E9A0E-8D16-436E-9437-D41392A09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21" y="1571458"/>
              <a:ext cx="672832" cy="636240"/>
            </a:xfrm>
            <a:prstGeom prst="rect">
              <a:avLst/>
            </a:prstGeom>
          </p:spPr>
        </p:pic>
        <p:pic>
          <p:nvPicPr>
            <p:cNvPr id="4" name="図 3">
              <a:extLst>
                <a:ext uri="{FF2B5EF4-FFF2-40B4-BE49-F238E27FC236}">
                  <a16:creationId xmlns:a16="http://schemas.microsoft.com/office/drawing/2014/main" id="{971F47B1-F7E9-470F-BD8B-C8DC4F4E0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8353" y="1609566"/>
              <a:ext cx="672833" cy="584569"/>
            </a:xfrm>
            <a:prstGeom prst="rect">
              <a:avLst/>
            </a:prstGeom>
          </p:spPr>
        </p:pic>
        <p:pic>
          <p:nvPicPr>
            <p:cNvPr id="6" name="図 5">
              <a:extLst>
                <a:ext uri="{FF2B5EF4-FFF2-40B4-BE49-F238E27FC236}">
                  <a16:creationId xmlns:a16="http://schemas.microsoft.com/office/drawing/2014/main" id="{B684EDDB-120A-4D1E-9096-9108C1121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342" y="2194134"/>
              <a:ext cx="532357" cy="632827"/>
            </a:xfrm>
            <a:prstGeom prst="rect">
              <a:avLst/>
            </a:prstGeom>
          </p:spPr>
        </p:pic>
        <p:pic>
          <p:nvPicPr>
            <p:cNvPr id="7" name="図 6">
              <a:extLst>
                <a:ext uri="{FF2B5EF4-FFF2-40B4-BE49-F238E27FC236}">
                  <a16:creationId xmlns:a16="http://schemas.microsoft.com/office/drawing/2014/main" id="{898578E4-5A5F-4B9F-B30A-1DB29680F6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052" y="2245806"/>
              <a:ext cx="532357" cy="581156"/>
            </a:xfrm>
            <a:prstGeom prst="rect">
              <a:avLst/>
            </a:prstGeom>
          </p:spPr>
        </p:pic>
        <p:pic>
          <p:nvPicPr>
            <p:cNvPr id="8" name="図 7">
              <a:extLst>
                <a:ext uri="{FF2B5EF4-FFF2-40B4-BE49-F238E27FC236}">
                  <a16:creationId xmlns:a16="http://schemas.microsoft.com/office/drawing/2014/main" id="{5E10FEB1-E592-4D0D-AB39-3296D3FB05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4763" y="2218263"/>
              <a:ext cx="541928" cy="608699"/>
            </a:xfrm>
            <a:prstGeom prst="rect">
              <a:avLst/>
            </a:prstGeom>
          </p:spPr>
        </p:pic>
      </p:grpSp>
      <p:grpSp>
        <p:nvGrpSpPr>
          <p:cNvPr id="11" name="グループ化 10">
            <a:extLst>
              <a:ext uri="{FF2B5EF4-FFF2-40B4-BE49-F238E27FC236}">
                <a16:creationId xmlns:a16="http://schemas.microsoft.com/office/drawing/2014/main" id="{C9E2373D-7BE9-47F9-AE02-DE6FDE79DD03}"/>
              </a:ext>
            </a:extLst>
          </p:cNvPr>
          <p:cNvGrpSpPr/>
          <p:nvPr/>
        </p:nvGrpSpPr>
        <p:grpSpPr>
          <a:xfrm>
            <a:off x="5181141" y="1109092"/>
            <a:ext cx="1067893" cy="1357328"/>
            <a:chOff x="4769112" y="1698201"/>
            <a:chExt cx="1113028" cy="1354268"/>
          </a:xfrm>
        </p:grpSpPr>
        <p:pic>
          <p:nvPicPr>
            <p:cNvPr id="9" name="図 8">
              <a:extLst>
                <a:ext uri="{FF2B5EF4-FFF2-40B4-BE49-F238E27FC236}">
                  <a16:creationId xmlns:a16="http://schemas.microsoft.com/office/drawing/2014/main" id="{FDCC13E2-02B4-4529-83F6-5C8D65B87B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9112" y="1698201"/>
              <a:ext cx="1113028" cy="1108047"/>
            </a:xfrm>
            <a:prstGeom prst="rect">
              <a:avLst/>
            </a:prstGeom>
          </p:spPr>
        </p:pic>
        <p:sp>
          <p:nvSpPr>
            <p:cNvPr id="10" name="テキスト ボックス 9">
              <a:extLst>
                <a:ext uri="{FF2B5EF4-FFF2-40B4-BE49-F238E27FC236}">
                  <a16:creationId xmlns:a16="http://schemas.microsoft.com/office/drawing/2014/main" id="{3DFA641B-7F8B-4C94-AC6E-459A98AD60F9}"/>
                </a:ext>
              </a:extLst>
            </p:cNvPr>
            <p:cNvSpPr txBox="1"/>
            <p:nvPr/>
          </p:nvSpPr>
          <p:spPr>
            <a:xfrm>
              <a:off x="4846462" y="2806248"/>
              <a:ext cx="986942" cy="246221"/>
            </a:xfrm>
            <a:prstGeom prst="rect">
              <a:avLst/>
            </a:prstGeom>
            <a:noFill/>
          </p:spPr>
          <p:txBody>
            <a:bodyPr wrap="square" rtlCol="0">
              <a:spAutoFit/>
            </a:bodyPr>
            <a:lstStyle/>
            <a:p>
              <a:pPr algn="ctr"/>
              <a:r>
                <a:rPr kumimoji="1" lang="ja-JP" altLang="en-US" sz="1000" dirty="0"/>
                <a:t>市議会議員</a:t>
              </a:r>
            </a:p>
          </p:txBody>
        </p:sp>
      </p:grpSp>
      <p:sp>
        <p:nvSpPr>
          <p:cNvPr id="12" name="四角形: 角を丸くする 11">
            <a:extLst>
              <a:ext uri="{FF2B5EF4-FFF2-40B4-BE49-F238E27FC236}">
                <a16:creationId xmlns:a16="http://schemas.microsoft.com/office/drawing/2014/main" id="{0CCEE868-7ADA-4D3F-BAE3-92E944C3ABD6}"/>
              </a:ext>
            </a:extLst>
          </p:cNvPr>
          <p:cNvSpPr/>
          <p:nvPr/>
        </p:nvSpPr>
        <p:spPr>
          <a:xfrm>
            <a:off x="946298" y="2215389"/>
            <a:ext cx="653233" cy="332103"/>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市民</a:t>
            </a:r>
            <a:endParaRPr kumimoji="1" lang="ja-JP" altLang="en-US" dirty="0"/>
          </a:p>
        </p:txBody>
      </p:sp>
      <p:cxnSp>
        <p:nvCxnSpPr>
          <p:cNvPr id="13" name="直線矢印コネクタ 12">
            <a:extLst>
              <a:ext uri="{FF2B5EF4-FFF2-40B4-BE49-F238E27FC236}">
                <a16:creationId xmlns:a16="http://schemas.microsoft.com/office/drawing/2014/main" id="{7518B40C-19AA-45D6-A5F6-C640DC3918E5}"/>
              </a:ext>
            </a:extLst>
          </p:cNvPr>
          <p:cNvCxnSpPr>
            <a:cxnSpLocks/>
          </p:cNvCxnSpPr>
          <p:nvPr/>
        </p:nvCxnSpPr>
        <p:spPr>
          <a:xfrm>
            <a:off x="2424521" y="1635592"/>
            <a:ext cx="2160000" cy="0"/>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8AB1DFC1-5CAC-4E4A-A9BD-AAC45E96C7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016547" y="5109319"/>
            <a:ext cx="698540" cy="787855"/>
          </a:xfrm>
          <a:prstGeom prst="rect">
            <a:avLst/>
          </a:prstGeom>
        </p:spPr>
      </p:pic>
      <p:sp>
        <p:nvSpPr>
          <p:cNvPr id="21" name="テキスト ボックス 20">
            <a:extLst>
              <a:ext uri="{FF2B5EF4-FFF2-40B4-BE49-F238E27FC236}">
                <a16:creationId xmlns:a16="http://schemas.microsoft.com/office/drawing/2014/main" id="{092A3CA4-F13E-4BBB-B41A-79144EAFABBD}"/>
              </a:ext>
            </a:extLst>
          </p:cNvPr>
          <p:cNvSpPr txBox="1"/>
          <p:nvPr/>
        </p:nvSpPr>
        <p:spPr>
          <a:xfrm>
            <a:off x="779442" y="4305013"/>
            <a:ext cx="986942" cy="246221"/>
          </a:xfrm>
          <a:prstGeom prst="rect">
            <a:avLst/>
          </a:prstGeom>
          <a:noFill/>
        </p:spPr>
        <p:txBody>
          <a:bodyPr wrap="square" rtlCol="0">
            <a:spAutoFit/>
          </a:bodyPr>
          <a:lstStyle/>
          <a:p>
            <a:pPr algn="ctr"/>
            <a:r>
              <a:rPr kumimoji="1" lang="ja-JP" altLang="en-US" sz="1000" dirty="0"/>
              <a:t>本会議</a:t>
            </a:r>
          </a:p>
        </p:txBody>
      </p:sp>
      <p:sp>
        <p:nvSpPr>
          <p:cNvPr id="22" name="テキスト ボックス 21">
            <a:extLst>
              <a:ext uri="{FF2B5EF4-FFF2-40B4-BE49-F238E27FC236}">
                <a16:creationId xmlns:a16="http://schemas.microsoft.com/office/drawing/2014/main" id="{9E706C1B-5D7F-4F7B-A426-D5EC616141E7}"/>
              </a:ext>
            </a:extLst>
          </p:cNvPr>
          <p:cNvSpPr txBox="1"/>
          <p:nvPr/>
        </p:nvSpPr>
        <p:spPr>
          <a:xfrm>
            <a:off x="779442" y="6043036"/>
            <a:ext cx="986942" cy="246221"/>
          </a:xfrm>
          <a:prstGeom prst="rect">
            <a:avLst/>
          </a:prstGeom>
          <a:noFill/>
        </p:spPr>
        <p:txBody>
          <a:bodyPr wrap="square" rtlCol="0">
            <a:spAutoFit/>
          </a:bodyPr>
          <a:lstStyle/>
          <a:p>
            <a:pPr algn="ctr"/>
            <a:r>
              <a:rPr kumimoji="1" lang="ja-JP" altLang="en-US" sz="1000" dirty="0"/>
              <a:t>委員会</a:t>
            </a:r>
          </a:p>
        </p:txBody>
      </p:sp>
      <p:sp>
        <p:nvSpPr>
          <p:cNvPr id="23" name="四角形: 角を丸くする 22">
            <a:extLst>
              <a:ext uri="{FF2B5EF4-FFF2-40B4-BE49-F238E27FC236}">
                <a16:creationId xmlns:a16="http://schemas.microsoft.com/office/drawing/2014/main" id="{1A806738-6496-4042-9445-10F5C1D9A58A}"/>
              </a:ext>
            </a:extLst>
          </p:cNvPr>
          <p:cNvSpPr/>
          <p:nvPr/>
        </p:nvSpPr>
        <p:spPr>
          <a:xfrm>
            <a:off x="828939" y="6723310"/>
            <a:ext cx="864566" cy="307777"/>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市議会</a:t>
            </a:r>
            <a:endParaRPr kumimoji="1" lang="ja-JP" altLang="en-US" dirty="0"/>
          </a:p>
        </p:txBody>
      </p:sp>
      <p:cxnSp>
        <p:nvCxnSpPr>
          <p:cNvPr id="25" name="直線矢印コネクタ 24">
            <a:extLst>
              <a:ext uri="{FF2B5EF4-FFF2-40B4-BE49-F238E27FC236}">
                <a16:creationId xmlns:a16="http://schemas.microsoft.com/office/drawing/2014/main" id="{60F8FDE8-5ED4-48A0-ADCD-76FD6C0CEDC2}"/>
              </a:ext>
            </a:extLst>
          </p:cNvPr>
          <p:cNvCxnSpPr>
            <a:cxnSpLocks/>
          </p:cNvCxnSpPr>
          <p:nvPr/>
        </p:nvCxnSpPr>
        <p:spPr>
          <a:xfrm flipH="1">
            <a:off x="2391863" y="2021994"/>
            <a:ext cx="2160000" cy="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CC2866AB-A83A-4134-B07F-743B0E60C011}"/>
              </a:ext>
            </a:extLst>
          </p:cNvPr>
          <p:cNvSpPr txBox="1"/>
          <p:nvPr/>
        </p:nvSpPr>
        <p:spPr>
          <a:xfrm>
            <a:off x="2364292" y="1195923"/>
            <a:ext cx="2362989" cy="287144"/>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①意見・提案・要望を伝える</a:t>
            </a:r>
          </a:p>
        </p:txBody>
      </p:sp>
      <p:pic>
        <p:nvPicPr>
          <p:cNvPr id="33" name="図 32">
            <a:extLst>
              <a:ext uri="{FF2B5EF4-FFF2-40B4-BE49-F238E27FC236}">
                <a16:creationId xmlns:a16="http://schemas.microsoft.com/office/drawing/2014/main" id="{7A7120F5-A497-4294-8AA2-C3C24B6AB3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880" y="3001832"/>
            <a:ext cx="1331089" cy="1322770"/>
          </a:xfrm>
          <a:prstGeom prst="rect">
            <a:avLst/>
          </a:prstGeom>
        </p:spPr>
      </p:pic>
      <p:cxnSp>
        <p:nvCxnSpPr>
          <p:cNvPr id="34" name="直線矢印コネクタ 33">
            <a:extLst>
              <a:ext uri="{FF2B5EF4-FFF2-40B4-BE49-F238E27FC236}">
                <a16:creationId xmlns:a16="http://schemas.microsoft.com/office/drawing/2014/main" id="{3AE87409-B6F6-4918-A80B-7AA4EE788672}"/>
              </a:ext>
            </a:extLst>
          </p:cNvPr>
          <p:cNvCxnSpPr>
            <a:cxnSpLocks/>
          </p:cNvCxnSpPr>
          <p:nvPr/>
        </p:nvCxnSpPr>
        <p:spPr>
          <a:xfrm flipH="1">
            <a:off x="2386953" y="2644691"/>
            <a:ext cx="2227327" cy="791286"/>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98897DFE-3CBB-4FD9-852B-5B9B5BD1EE13}"/>
              </a:ext>
            </a:extLst>
          </p:cNvPr>
          <p:cNvCxnSpPr>
            <a:cxnSpLocks/>
          </p:cNvCxnSpPr>
          <p:nvPr/>
        </p:nvCxnSpPr>
        <p:spPr>
          <a:xfrm>
            <a:off x="2454280" y="4425461"/>
            <a:ext cx="2160000" cy="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347E8E98-B3C6-42F2-8BEF-A52D6A70C4C7}"/>
              </a:ext>
            </a:extLst>
          </p:cNvPr>
          <p:cNvCxnSpPr>
            <a:cxnSpLocks/>
          </p:cNvCxnSpPr>
          <p:nvPr/>
        </p:nvCxnSpPr>
        <p:spPr>
          <a:xfrm flipH="1">
            <a:off x="3989139" y="7042445"/>
            <a:ext cx="1308986" cy="518814"/>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4" name="四角形: 角を丸くする 43">
            <a:extLst>
              <a:ext uri="{FF2B5EF4-FFF2-40B4-BE49-F238E27FC236}">
                <a16:creationId xmlns:a16="http://schemas.microsoft.com/office/drawing/2014/main" id="{B267FD50-F371-459D-8807-758FC8F94245}"/>
              </a:ext>
            </a:extLst>
          </p:cNvPr>
          <p:cNvSpPr/>
          <p:nvPr/>
        </p:nvSpPr>
        <p:spPr>
          <a:xfrm>
            <a:off x="5323280" y="6720582"/>
            <a:ext cx="864565" cy="30777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市</a:t>
            </a:r>
            <a:endParaRPr kumimoji="1" lang="ja-JP" altLang="en-US" dirty="0"/>
          </a:p>
        </p:txBody>
      </p:sp>
      <p:sp>
        <p:nvSpPr>
          <p:cNvPr id="45" name="テキスト ボックス 44">
            <a:extLst>
              <a:ext uri="{FF2B5EF4-FFF2-40B4-BE49-F238E27FC236}">
                <a16:creationId xmlns:a16="http://schemas.microsoft.com/office/drawing/2014/main" id="{0715A538-97F0-474E-BBD5-FDFCDAC5C79C}"/>
              </a:ext>
            </a:extLst>
          </p:cNvPr>
          <p:cNvSpPr txBox="1"/>
          <p:nvPr/>
        </p:nvSpPr>
        <p:spPr>
          <a:xfrm>
            <a:off x="5262092" y="4302351"/>
            <a:ext cx="986942" cy="246221"/>
          </a:xfrm>
          <a:prstGeom prst="rect">
            <a:avLst/>
          </a:prstGeom>
          <a:noFill/>
        </p:spPr>
        <p:txBody>
          <a:bodyPr wrap="square" rtlCol="0">
            <a:spAutoFit/>
          </a:bodyPr>
          <a:lstStyle/>
          <a:p>
            <a:pPr algn="ctr"/>
            <a:r>
              <a:rPr kumimoji="1" lang="ja-JP" altLang="en-US" sz="1000" dirty="0"/>
              <a:t>市長</a:t>
            </a:r>
          </a:p>
        </p:txBody>
      </p:sp>
      <p:sp>
        <p:nvSpPr>
          <p:cNvPr id="46" name="テキスト ボックス 45">
            <a:extLst>
              <a:ext uri="{FF2B5EF4-FFF2-40B4-BE49-F238E27FC236}">
                <a16:creationId xmlns:a16="http://schemas.microsoft.com/office/drawing/2014/main" id="{A83F695C-CC19-41F1-9F18-52F97ECE067C}"/>
              </a:ext>
            </a:extLst>
          </p:cNvPr>
          <p:cNvSpPr txBox="1"/>
          <p:nvPr/>
        </p:nvSpPr>
        <p:spPr>
          <a:xfrm>
            <a:off x="5298125" y="5940487"/>
            <a:ext cx="986942" cy="246221"/>
          </a:xfrm>
          <a:prstGeom prst="rect">
            <a:avLst/>
          </a:prstGeom>
          <a:noFill/>
        </p:spPr>
        <p:txBody>
          <a:bodyPr wrap="square" rtlCol="0">
            <a:spAutoFit/>
          </a:bodyPr>
          <a:lstStyle/>
          <a:p>
            <a:pPr algn="ctr"/>
            <a:r>
              <a:rPr kumimoji="1" lang="ja-JP" altLang="en-US" sz="1000" dirty="0"/>
              <a:t>市役所</a:t>
            </a:r>
          </a:p>
        </p:txBody>
      </p:sp>
      <p:pic>
        <p:nvPicPr>
          <p:cNvPr id="15" name="図 14">
            <a:extLst>
              <a:ext uri="{FF2B5EF4-FFF2-40B4-BE49-F238E27FC236}">
                <a16:creationId xmlns:a16="http://schemas.microsoft.com/office/drawing/2014/main" id="{5AA248B0-BA86-489C-AD1F-CE8A0C166F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54485" y="2882873"/>
            <a:ext cx="1321204" cy="1376254"/>
          </a:xfrm>
          <a:prstGeom prst="rect">
            <a:avLst/>
          </a:prstGeom>
        </p:spPr>
      </p:pic>
      <p:sp>
        <p:nvSpPr>
          <p:cNvPr id="35" name="テキスト ボックス 34">
            <a:extLst>
              <a:ext uri="{FF2B5EF4-FFF2-40B4-BE49-F238E27FC236}">
                <a16:creationId xmlns:a16="http://schemas.microsoft.com/office/drawing/2014/main" id="{1BA8CA60-EC13-4780-B154-09193AF03BC6}"/>
              </a:ext>
            </a:extLst>
          </p:cNvPr>
          <p:cNvSpPr txBox="1"/>
          <p:nvPr/>
        </p:nvSpPr>
        <p:spPr>
          <a:xfrm>
            <a:off x="2364292" y="2121118"/>
            <a:ext cx="2361640" cy="287771"/>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②聴取・調査し，実情の把握</a:t>
            </a:r>
          </a:p>
        </p:txBody>
      </p:sp>
      <p:sp>
        <p:nvSpPr>
          <p:cNvPr id="36" name="テキスト ボックス 35">
            <a:extLst>
              <a:ext uri="{FF2B5EF4-FFF2-40B4-BE49-F238E27FC236}">
                <a16:creationId xmlns:a16="http://schemas.microsoft.com/office/drawing/2014/main" id="{976A26F9-4BDA-417B-8439-66C8EFE9EFDD}"/>
              </a:ext>
            </a:extLst>
          </p:cNvPr>
          <p:cNvSpPr txBox="1"/>
          <p:nvPr/>
        </p:nvSpPr>
        <p:spPr>
          <a:xfrm rot="20439344">
            <a:off x="2596145" y="2683117"/>
            <a:ext cx="1808942" cy="287771"/>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③市議会へ請願提出</a:t>
            </a:r>
          </a:p>
        </p:txBody>
      </p:sp>
      <p:sp>
        <p:nvSpPr>
          <p:cNvPr id="38" name="テキスト ボックス 37">
            <a:extLst>
              <a:ext uri="{FF2B5EF4-FFF2-40B4-BE49-F238E27FC236}">
                <a16:creationId xmlns:a16="http://schemas.microsoft.com/office/drawing/2014/main" id="{82209D00-3FAE-49BA-BF24-79F64491F79B}"/>
              </a:ext>
            </a:extLst>
          </p:cNvPr>
          <p:cNvSpPr txBox="1"/>
          <p:nvPr/>
        </p:nvSpPr>
        <p:spPr>
          <a:xfrm>
            <a:off x="2364292" y="3960170"/>
            <a:ext cx="2450506" cy="287771"/>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④請願を採択し，市に働きかけ</a:t>
            </a:r>
          </a:p>
        </p:txBody>
      </p:sp>
      <p:sp>
        <p:nvSpPr>
          <p:cNvPr id="39" name="テキスト ボックス 38">
            <a:extLst>
              <a:ext uri="{FF2B5EF4-FFF2-40B4-BE49-F238E27FC236}">
                <a16:creationId xmlns:a16="http://schemas.microsoft.com/office/drawing/2014/main" id="{3B238651-A69B-4FD9-ACF4-EA48D00B851D}"/>
              </a:ext>
            </a:extLst>
          </p:cNvPr>
          <p:cNvSpPr txBox="1"/>
          <p:nvPr/>
        </p:nvSpPr>
        <p:spPr>
          <a:xfrm>
            <a:off x="2381494" y="5250369"/>
            <a:ext cx="2369249" cy="287771"/>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⑤具体的な計画や方法を提案</a:t>
            </a:r>
          </a:p>
        </p:txBody>
      </p:sp>
      <p:cxnSp>
        <p:nvCxnSpPr>
          <p:cNvPr id="40" name="直線矢印コネクタ 39">
            <a:extLst>
              <a:ext uri="{FF2B5EF4-FFF2-40B4-BE49-F238E27FC236}">
                <a16:creationId xmlns:a16="http://schemas.microsoft.com/office/drawing/2014/main" id="{E7B0EB17-4824-45D9-9D15-417A4FB6D53E}"/>
              </a:ext>
            </a:extLst>
          </p:cNvPr>
          <p:cNvCxnSpPr>
            <a:cxnSpLocks/>
          </p:cNvCxnSpPr>
          <p:nvPr/>
        </p:nvCxnSpPr>
        <p:spPr>
          <a:xfrm>
            <a:off x="937021" y="4554553"/>
            <a:ext cx="0" cy="19746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05D81EE3-5CB4-429B-94C0-B5D219F3E07E}"/>
              </a:ext>
            </a:extLst>
          </p:cNvPr>
          <p:cNvCxnSpPr>
            <a:cxnSpLocks/>
          </p:cNvCxnSpPr>
          <p:nvPr/>
        </p:nvCxnSpPr>
        <p:spPr>
          <a:xfrm flipV="1">
            <a:off x="1576558" y="4558182"/>
            <a:ext cx="0" cy="19746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40D87423-0E81-4F41-9A0E-5B1318A1ECF5}"/>
              </a:ext>
            </a:extLst>
          </p:cNvPr>
          <p:cNvCxnSpPr>
            <a:cxnSpLocks/>
          </p:cNvCxnSpPr>
          <p:nvPr/>
        </p:nvCxnSpPr>
        <p:spPr>
          <a:xfrm>
            <a:off x="5446997" y="4607290"/>
            <a:ext cx="0" cy="1991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4BB2E742-D4A7-45A9-A462-39C55B80F1B8}"/>
              </a:ext>
            </a:extLst>
          </p:cNvPr>
          <p:cNvCxnSpPr>
            <a:cxnSpLocks/>
          </p:cNvCxnSpPr>
          <p:nvPr/>
        </p:nvCxnSpPr>
        <p:spPr>
          <a:xfrm flipV="1">
            <a:off x="6094074" y="4586451"/>
            <a:ext cx="0" cy="19746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A7A3F8FE-29BE-477C-A794-B451ADDE413F}"/>
              </a:ext>
            </a:extLst>
          </p:cNvPr>
          <p:cNvSpPr txBox="1"/>
          <p:nvPr/>
        </p:nvSpPr>
        <p:spPr>
          <a:xfrm>
            <a:off x="393931" y="6200681"/>
            <a:ext cx="1854546" cy="483209"/>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本会議や委員会で調査や検討後に意思決定</a:t>
            </a:r>
          </a:p>
        </p:txBody>
      </p:sp>
      <p:sp>
        <p:nvSpPr>
          <p:cNvPr id="54" name="テキスト ボックス 53">
            <a:extLst>
              <a:ext uri="{FF2B5EF4-FFF2-40B4-BE49-F238E27FC236}">
                <a16:creationId xmlns:a16="http://schemas.microsoft.com/office/drawing/2014/main" id="{2F5EADCE-BF43-44A3-A1E8-AA62042B2CCE}"/>
              </a:ext>
            </a:extLst>
          </p:cNvPr>
          <p:cNvSpPr txBox="1"/>
          <p:nvPr/>
        </p:nvSpPr>
        <p:spPr>
          <a:xfrm>
            <a:off x="4828289" y="6198043"/>
            <a:ext cx="1854546" cy="483209"/>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市長と市役所で具体的な計画や方法を検討</a:t>
            </a:r>
          </a:p>
        </p:txBody>
      </p:sp>
      <p:cxnSp>
        <p:nvCxnSpPr>
          <p:cNvPr id="55" name="直線矢印コネクタ 54">
            <a:extLst>
              <a:ext uri="{FF2B5EF4-FFF2-40B4-BE49-F238E27FC236}">
                <a16:creationId xmlns:a16="http://schemas.microsoft.com/office/drawing/2014/main" id="{B457F66F-4FFC-429F-BF42-0470A273D60A}"/>
              </a:ext>
            </a:extLst>
          </p:cNvPr>
          <p:cNvCxnSpPr>
            <a:cxnSpLocks/>
          </p:cNvCxnSpPr>
          <p:nvPr/>
        </p:nvCxnSpPr>
        <p:spPr>
          <a:xfrm>
            <a:off x="1751494" y="7029024"/>
            <a:ext cx="1260000" cy="54000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62" name="図 61">
            <a:extLst>
              <a:ext uri="{FF2B5EF4-FFF2-40B4-BE49-F238E27FC236}">
                <a16:creationId xmlns:a16="http://schemas.microsoft.com/office/drawing/2014/main" id="{5D387D02-22E6-4C0A-99FA-A66FEC1D36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22765" y="8035228"/>
            <a:ext cx="1374030" cy="1120457"/>
          </a:xfrm>
          <a:prstGeom prst="rect">
            <a:avLst/>
          </a:prstGeom>
        </p:spPr>
      </p:pic>
      <p:sp>
        <p:nvSpPr>
          <p:cNvPr id="63" name="四角形: 角を丸くする 62">
            <a:extLst>
              <a:ext uri="{FF2B5EF4-FFF2-40B4-BE49-F238E27FC236}">
                <a16:creationId xmlns:a16="http://schemas.microsoft.com/office/drawing/2014/main" id="{ADA17CD7-0CE4-4DA9-8660-ED5974F9C947}"/>
              </a:ext>
            </a:extLst>
          </p:cNvPr>
          <p:cNvSpPr/>
          <p:nvPr/>
        </p:nvSpPr>
        <p:spPr>
          <a:xfrm>
            <a:off x="2292865" y="9336999"/>
            <a:ext cx="2405938" cy="397437"/>
          </a:xfrm>
          <a:prstGeom prst="roundRect">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HG丸ｺﾞｼｯｸM-PRO" panose="020F0600000000000000" pitchFamily="50" charset="-128"/>
                <a:ea typeface="HG丸ｺﾞｼｯｸM-PRO" panose="020F0600000000000000" pitchFamily="50" charset="-128"/>
              </a:rPr>
              <a:t>住みやすい常総市へ</a:t>
            </a:r>
          </a:p>
        </p:txBody>
      </p:sp>
      <p:pic>
        <p:nvPicPr>
          <p:cNvPr id="65" name="図 64">
            <a:extLst>
              <a:ext uri="{FF2B5EF4-FFF2-40B4-BE49-F238E27FC236}">
                <a16:creationId xmlns:a16="http://schemas.microsoft.com/office/drawing/2014/main" id="{3592C4AC-78A8-4682-98B7-1C170903BA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66166" y="8362782"/>
            <a:ext cx="798126" cy="681400"/>
          </a:xfrm>
          <a:prstGeom prst="rect">
            <a:avLst/>
          </a:prstGeom>
        </p:spPr>
      </p:pic>
      <p:pic>
        <p:nvPicPr>
          <p:cNvPr id="67" name="図 66">
            <a:extLst>
              <a:ext uri="{FF2B5EF4-FFF2-40B4-BE49-F238E27FC236}">
                <a16:creationId xmlns:a16="http://schemas.microsoft.com/office/drawing/2014/main" id="{3A93EC1B-2A84-427A-9D49-5312A1DFAE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94985" y="7531800"/>
            <a:ext cx="698741" cy="698741"/>
          </a:xfrm>
          <a:prstGeom prst="rect">
            <a:avLst/>
          </a:prstGeom>
        </p:spPr>
      </p:pic>
      <p:pic>
        <p:nvPicPr>
          <p:cNvPr id="69" name="図 68">
            <a:extLst>
              <a:ext uri="{FF2B5EF4-FFF2-40B4-BE49-F238E27FC236}">
                <a16:creationId xmlns:a16="http://schemas.microsoft.com/office/drawing/2014/main" id="{D9387D60-DF97-49CB-A367-3CBEEB895E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1454" y="4882122"/>
            <a:ext cx="1142913" cy="1142913"/>
          </a:xfrm>
          <a:prstGeom prst="rect">
            <a:avLst/>
          </a:prstGeom>
        </p:spPr>
      </p:pic>
      <p:pic>
        <p:nvPicPr>
          <p:cNvPr id="71" name="図 70">
            <a:extLst>
              <a:ext uri="{FF2B5EF4-FFF2-40B4-BE49-F238E27FC236}">
                <a16:creationId xmlns:a16="http://schemas.microsoft.com/office/drawing/2014/main" id="{A1F5C103-250F-40F1-9F43-9EF638C13CD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19121" y="7499049"/>
            <a:ext cx="934403" cy="780226"/>
          </a:xfrm>
          <a:prstGeom prst="rect">
            <a:avLst/>
          </a:prstGeom>
        </p:spPr>
      </p:pic>
      <p:pic>
        <p:nvPicPr>
          <p:cNvPr id="75" name="図 74">
            <a:extLst>
              <a:ext uri="{FF2B5EF4-FFF2-40B4-BE49-F238E27FC236}">
                <a16:creationId xmlns:a16="http://schemas.microsoft.com/office/drawing/2014/main" id="{82F8BB64-CE64-44D7-B319-7FBA55666B5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09404" y="8299637"/>
            <a:ext cx="691900" cy="870314"/>
          </a:xfrm>
          <a:prstGeom prst="rect">
            <a:avLst/>
          </a:prstGeom>
        </p:spPr>
      </p:pic>
      <p:pic>
        <p:nvPicPr>
          <p:cNvPr id="77" name="図 76">
            <a:extLst>
              <a:ext uri="{FF2B5EF4-FFF2-40B4-BE49-F238E27FC236}">
                <a16:creationId xmlns:a16="http://schemas.microsoft.com/office/drawing/2014/main" id="{89F73B99-74CB-41F3-8D6E-6232D4E9C6B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0389" y="7806520"/>
            <a:ext cx="693885" cy="751102"/>
          </a:xfrm>
          <a:prstGeom prst="rect">
            <a:avLst/>
          </a:prstGeom>
        </p:spPr>
      </p:pic>
      <p:pic>
        <p:nvPicPr>
          <p:cNvPr id="79" name="図 78">
            <a:extLst>
              <a:ext uri="{FF2B5EF4-FFF2-40B4-BE49-F238E27FC236}">
                <a16:creationId xmlns:a16="http://schemas.microsoft.com/office/drawing/2014/main" id="{B580F5BF-E736-4954-A18C-109999BAC59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10145" y="7944249"/>
            <a:ext cx="755400" cy="638313"/>
          </a:xfrm>
          <a:prstGeom prst="rect">
            <a:avLst/>
          </a:prstGeom>
        </p:spPr>
      </p:pic>
      <p:pic>
        <p:nvPicPr>
          <p:cNvPr id="81" name="図 80">
            <a:extLst>
              <a:ext uri="{FF2B5EF4-FFF2-40B4-BE49-F238E27FC236}">
                <a16:creationId xmlns:a16="http://schemas.microsoft.com/office/drawing/2014/main" id="{349DBD44-C7BC-4FB6-AF7B-33A8BB04189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7886" y="8905780"/>
            <a:ext cx="987564" cy="791286"/>
          </a:xfrm>
          <a:prstGeom prst="rect">
            <a:avLst/>
          </a:prstGeom>
        </p:spPr>
      </p:pic>
      <p:cxnSp>
        <p:nvCxnSpPr>
          <p:cNvPr id="82" name="直線矢印コネクタ 81">
            <a:extLst>
              <a:ext uri="{FF2B5EF4-FFF2-40B4-BE49-F238E27FC236}">
                <a16:creationId xmlns:a16="http://schemas.microsoft.com/office/drawing/2014/main" id="{CD20A07A-1E16-44EC-B66E-8922D9B72142}"/>
              </a:ext>
            </a:extLst>
          </p:cNvPr>
          <p:cNvCxnSpPr>
            <a:cxnSpLocks/>
          </p:cNvCxnSpPr>
          <p:nvPr/>
        </p:nvCxnSpPr>
        <p:spPr>
          <a:xfrm flipH="1">
            <a:off x="2454280" y="5817822"/>
            <a:ext cx="2160000"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8" name="テキスト ボックス 87">
            <a:extLst>
              <a:ext uri="{FF2B5EF4-FFF2-40B4-BE49-F238E27FC236}">
                <a16:creationId xmlns:a16="http://schemas.microsoft.com/office/drawing/2014/main" id="{96205A30-38AF-46B4-AA7C-FFB97EC9721C}"/>
              </a:ext>
            </a:extLst>
          </p:cNvPr>
          <p:cNvSpPr txBox="1"/>
          <p:nvPr/>
        </p:nvSpPr>
        <p:spPr>
          <a:xfrm>
            <a:off x="445431" y="7260206"/>
            <a:ext cx="1847434" cy="287771"/>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⑥市の提案を可決する</a:t>
            </a:r>
          </a:p>
        </p:txBody>
      </p:sp>
      <p:sp>
        <p:nvSpPr>
          <p:cNvPr id="89" name="テキスト ボックス 88">
            <a:extLst>
              <a:ext uri="{FF2B5EF4-FFF2-40B4-BE49-F238E27FC236}">
                <a16:creationId xmlns:a16="http://schemas.microsoft.com/office/drawing/2014/main" id="{96487CBA-1603-4E29-9E86-3E864B6B5635}"/>
              </a:ext>
            </a:extLst>
          </p:cNvPr>
          <p:cNvSpPr txBox="1"/>
          <p:nvPr/>
        </p:nvSpPr>
        <p:spPr>
          <a:xfrm>
            <a:off x="4698803" y="7260206"/>
            <a:ext cx="2113517" cy="287771"/>
          </a:xfrm>
          <a:prstGeom prst="rect">
            <a:avLst/>
          </a:prstGeom>
          <a:noFill/>
        </p:spPr>
        <p:txBody>
          <a:bodyPr wrap="square" rtlCol="0">
            <a:spAutoFit/>
          </a:bodyPr>
          <a:lstStyle/>
          <a:p>
            <a:r>
              <a:rPr kumimoji="1" lang="ja-JP" altLang="en-US" sz="1270" dirty="0">
                <a:latin typeface="HG丸ｺﾞｼｯｸM-PRO" panose="020F0600000000000000" pitchFamily="50" charset="-128"/>
                <a:ea typeface="HG丸ｺﾞｼｯｸM-PRO" panose="020F0600000000000000" pitchFamily="50" charset="-128"/>
              </a:rPr>
              <a:t>⑦計画にそって実施する</a:t>
            </a:r>
          </a:p>
        </p:txBody>
      </p:sp>
      <p:pic>
        <p:nvPicPr>
          <p:cNvPr id="92" name="図 91">
            <a:extLst>
              <a:ext uri="{FF2B5EF4-FFF2-40B4-BE49-F238E27FC236}">
                <a16:creationId xmlns:a16="http://schemas.microsoft.com/office/drawing/2014/main" id="{D5422FCE-51B8-4975-8901-B5D3B9BD2C5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668709" y="8836975"/>
            <a:ext cx="717578" cy="698742"/>
          </a:xfrm>
          <a:prstGeom prst="rect">
            <a:avLst/>
          </a:prstGeom>
        </p:spPr>
      </p:pic>
    </p:spTree>
    <p:extLst>
      <p:ext uri="{BB962C8B-B14F-4D97-AF65-F5344CB8AC3E}">
        <p14:creationId xmlns:p14="http://schemas.microsoft.com/office/powerpoint/2010/main" val="1154290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1521280-9A09-4037-9513-2AE06706CE6A}"/>
              </a:ext>
            </a:extLst>
          </p:cNvPr>
          <p:cNvSpPr>
            <a:spLocks noGrp="1"/>
          </p:cNvSpPr>
          <p:nvPr>
            <p:ph type="title"/>
          </p:nvPr>
        </p:nvSpPr>
        <p:spPr>
          <a:xfrm>
            <a:off x="326435" y="452783"/>
            <a:ext cx="6205124" cy="587854"/>
          </a:xfrm>
          <a:solidFill>
            <a:schemeClr val="accent2">
              <a:lumMod val="20000"/>
              <a:lumOff val="80000"/>
              <a:alpha val="66000"/>
            </a:schemeClr>
          </a:solidFill>
          <a:ln w="19050">
            <a:noFill/>
          </a:ln>
        </p:spPr>
        <p:txBody>
          <a:bodyPr>
            <a:noAutofit/>
          </a:bodyPr>
          <a:lstStyle/>
          <a:p>
            <a:pPr>
              <a:lnSpc>
                <a:spcPts val="2722"/>
              </a:lnSpc>
            </a:pPr>
            <a:r>
              <a:rPr lang="ja-JP" altLang="en-US" sz="2268" dirty="0">
                <a:latin typeface="HGS創英角ﾎﾟｯﾌﾟ体" panose="040B0A00000000000000" pitchFamily="50" charset="-128"/>
                <a:ea typeface="HGS創英角ﾎﾟｯﾌﾟ体" panose="040B0A00000000000000" pitchFamily="50" charset="-128"/>
              </a:rPr>
              <a:t>８．</a:t>
            </a:r>
            <a:r>
              <a:rPr lang="ja-JP" altLang="ja-JP" sz="2268" dirty="0">
                <a:latin typeface="HGS創英角ﾎﾟｯﾌﾟ体" panose="040B0A00000000000000" pitchFamily="50" charset="-128"/>
                <a:ea typeface="HGS創英角ﾎﾟｯﾌﾟ体" panose="040B0A00000000000000" pitchFamily="50" charset="-128"/>
              </a:rPr>
              <a:t>市議会と市長はどんな関係なの？</a:t>
            </a:r>
            <a:endParaRPr lang="ja-JP" altLang="en-US" sz="2268" dirty="0">
              <a:latin typeface="HGS創英角ﾎﾟｯﾌﾟ体" panose="040B0A00000000000000" pitchFamily="50" charset="-128"/>
              <a:ea typeface="HGS創英角ﾎﾟｯﾌﾟ体" panose="040B0A00000000000000" pitchFamily="50" charset="-128"/>
            </a:endParaRPr>
          </a:p>
        </p:txBody>
      </p:sp>
      <p:pic>
        <p:nvPicPr>
          <p:cNvPr id="5" name="図 4">
            <a:extLst>
              <a:ext uri="{FF2B5EF4-FFF2-40B4-BE49-F238E27FC236}">
                <a16:creationId xmlns:a16="http://schemas.microsoft.com/office/drawing/2014/main" id="{B0381FB6-CCCA-4E91-80EC-2D0CD077AF8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435" y="1199633"/>
            <a:ext cx="740598" cy="1058987"/>
          </a:xfrm>
          <a:prstGeom prst="rect">
            <a:avLst/>
          </a:prstGeom>
        </p:spPr>
      </p:pic>
      <p:sp>
        <p:nvSpPr>
          <p:cNvPr id="6" name="吹き出し: 角を丸めた四角形 5">
            <a:extLst>
              <a:ext uri="{FF2B5EF4-FFF2-40B4-BE49-F238E27FC236}">
                <a16:creationId xmlns:a16="http://schemas.microsoft.com/office/drawing/2014/main" id="{6A77B5C2-0775-4CC1-AFD4-FD38B2002E20}"/>
              </a:ext>
            </a:extLst>
          </p:cNvPr>
          <p:cNvSpPr/>
          <p:nvPr/>
        </p:nvSpPr>
        <p:spPr>
          <a:xfrm>
            <a:off x="1428919" y="1199631"/>
            <a:ext cx="4935617" cy="971638"/>
          </a:xfrm>
          <a:prstGeom prst="wedgeRoundRectCallout">
            <a:avLst>
              <a:gd name="adj1" fmla="val -55848"/>
              <a:gd name="adj2" fmla="val -10678"/>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7" name="テキスト ボックス 6">
            <a:extLst>
              <a:ext uri="{FF2B5EF4-FFF2-40B4-BE49-F238E27FC236}">
                <a16:creationId xmlns:a16="http://schemas.microsoft.com/office/drawing/2014/main" id="{14A40E44-E5F2-420C-B099-7FA078452F37}"/>
              </a:ext>
            </a:extLst>
          </p:cNvPr>
          <p:cNvSpPr txBox="1"/>
          <p:nvPr/>
        </p:nvSpPr>
        <p:spPr>
          <a:xfrm>
            <a:off x="1461178" y="1240920"/>
            <a:ext cx="4871098" cy="82509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市議会で請願が採択されたことを市議会から市長に伝えて，市長が実現できるように計画を</a:t>
            </a:r>
            <a:r>
              <a:rPr lang="ja-JP" altLang="en-US" sz="1270" dirty="0">
                <a:latin typeface="HG丸ｺﾞｼｯｸM-PRO" panose="020F0600000000000000" pitchFamily="50" charset="-128"/>
                <a:ea typeface="HG丸ｺﾞｼｯｸM-PRO" panose="020F0600000000000000" pitchFamily="50" charset="-128"/>
              </a:rPr>
              <a:t>作って</a:t>
            </a:r>
            <a:r>
              <a:rPr lang="ja-JP" altLang="ja-JP" sz="1270" dirty="0">
                <a:latin typeface="HG丸ｺﾞｼｯｸM-PRO" panose="020F0600000000000000" pitchFamily="50" charset="-128"/>
                <a:ea typeface="HG丸ｺﾞｼｯｸM-PRO" panose="020F0600000000000000" pitchFamily="50" charset="-128"/>
              </a:rPr>
              <a:t>いたね。市議会と市長の関係についても調べてみよう。</a:t>
            </a:r>
            <a:endParaRPr lang="ja-JP" altLang="ja-JP" sz="1500" dirty="0">
              <a:latin typeface="HG丸ｺﾞｼｯｸM-PRO" panose="020F0600000000000000" pitchFamily="50" charset="-128"/>
              <a:ea typeface="HG丸ｺﾞｼｯｸM-PRO" panose="020F0600000000000000" pitchFamily="50" charset="-128"/>
            </a:endParaRPr>
          </a:p>
        </p:txBody>
      </p:sp>
      <p:sp>
        <p:nvSpPr>
          <p:cNvPr id="9" name="吹き出し: 角を丸めた四角形 8">
            <a:extLst>
              <a:ext uri="{FF2B5EF4-FFF2-40B4-BE49-F238E27FC236}">
                <a16:creationId xmlns:a16="http://schemas.microsoft.com/office/drawing/2014/main" id="{E6BB8A01-F7A7-41FD-BD74-1A39BCC31791}"/>
              </a:ext>
            </a:extLst>
          </p:cNvPr>
          <p:cNvSpPr/>
          <p:nvPr/>
        </p:nvSpPr>
        <p:spPr>
          <a:xfrm>
            <a:off x="1428919" y="2417612"/>
            <a:ext cx="4935617" cy="1167359"/>
          </a:xfrm>
          <a:prstGeom prst="wedgeRoundRectCallout">
            <a:avLst>
              <a:gd name="adj1" fmla="val -56085"/>
              <a:gd name="adj2" fmla="val -24690"/>
              <a:gd name="adj3" fmla="val 16667"/>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0" name="テキスト ボックス 9">
            <a:extLst>
              <a:ext uri="{FF2B5EF4-FFF2-40B4-BE49-F238E27FC236}">
                <a16:creationId xmlns:a16="http://schemas.microsoft.com/office/drawing/2014/main" id="{9DAB7D1D-8F0C-4F70-B2DB-982C69783A25}"/>
              </a:ext>
            </a:extLst>
          </p:cNvPr>
          <p:cNvSpPr txBox="1"/>
          <p:nvPr/>
        </p:nvSpPr>
        <p:spPr>
          <a:xfrm>
            <a:off x="1461178" y="2417610"/>
            <a:ext cx="4871098" cy="1081578"/>
          </a:xfrm>
          <a:prstGeom prst="rect">
            <a:avLst/>
          </a:prstGeom>
          <a:noFill/>
        </p:spPr>
        <p:txBody>
          <a:bodyPr wrap="square" rtlCol="0">
            <a:spAutoFit/>
          </a:bodyPr>
          <a:lstStyle/>
          <a:p>
            <a:pPr>
              <a:lnSpc>
                <a:spcPts val="1996"/>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270" dirty="0">
                <a:latin typeface="HG丸ｺﾞｼｯｸM-PRO" panose="020F0600000000000000" pitchFamily="50" charset="-128"/>
                <a:ea typeface="HG丸ｺﾞｼｯｸM-PRO" panose="020F0600000000000000" pitchFamily="50" charset="-128"/>
              </a:rPr>
              <a:t>わたしも市議会議員と同じように市民から選挙で選ばれます。市役所で働く人たちと協力して，市役所がどういう仕事をしていくか決める市役所のリーダーです。市民のみなさんが暮らしやすい常総市になるように，毎日頑張っています！</a:t>
            </a:r>
            <a:endParaRPr lang="ja-JP" altLang="ja-JP" sz="1500" dirty="0">
              <a:latin typeface="HG丸ｺﾞｼｯｸM-PRO" panose="020F0600000000000000" pitchFamily="50" charset="-128"/>
              <a:ea typeface="HG丸ｺﾞｼｯｸM-PRO" panose="020F0600000000000000" pitchFamily="50" charset="-128"/>
            </a:endParaRPr>
          </a:p>
        </p:txBody>
      </p:sp>
      <p:pic>
        <p:nvPicPr>
          <p:cNvPr id="11" name="図 10">
            <a:extLst>
              <a:ext uri="{FF2B5EF4-FFF2-40B4-BE49-F238E27FC236}">
                <a16:creationId xmlns:a16="http://schemas.microsoft.com/office/drawing/2014/main" id="{397CBC34-5BF6-4B00-9BEA-B24F90370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35" y="3729710"/>
            <a:ext cx="6205124" cy="1988875"/>
          </a:xfrm>
          <a:prstGeom prst="rect">
            <a:avLst/>
          </a:prstGeom>
        </p:spPr>
      </p:pic>
      <p:sp>
        <p:nvSpPr>
          <p:cNvPr id="12" name="タイトル 1">
            <a:extLst>
              <a:ext uri="{FF2B5EF4-FFF2-40B4-BE49-F238E27FC236}">
                <a16:creationId xmlns:a16="http://schemas.microsoft.com/office/drawing/2014/main" id="{0EE817DD-B0FD-49B6-8595-A28DE9A2AB83}"/>
              </a:ext>
            </a:extLst>
          </p:cNvPr>
          <p:cNvSpPr txBox="1">
            <a:spLocks/>
          </p:cNvSpPr>
          <p:nvPr/>
        </p:nvSpPr>
        <p:spPr>
          <a:xfrm rot="20097405">
            <a:off x="358054" y="3907444"/>
            <a:ext cx="1095663" cy="278599"/>
          </a:xfrm>
          <a:prstGeom prst="rect">
            <a:avLst/>
          </a:prstGeom>
        </p:spPr>
        <p:txBody>
          <a:bodyPr spcFirstLastPara="1" vert="horz" lIns="82953" tIns="41476" rIns="82953" bIns="41476" numCol="1" rtlCol="0" anchor="ctr">
            <a:prstTxWarp prst="textArchUp">
              <a:avLst/>
            </a:prstTxWarp>
            <a:normAutofit fontScale="32500" lnSpcReduction="20000"/>
          </a:bodyPr>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algn="ctr"/>
            <a:r>
              <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ＰＯＩＮＴ</a:t>
            </a:r>
            <a:r>
              <a:rPr lang="en-US" altLang="ja-JP"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rPr>
              <a:t>!!</a:t>
            </a:r>
            <a:endParaRPr lang="ja-JP" altLang="en-US" sz="5443" dirty="0">
              <a:ln w="28575">
                <a:solidFill>
                  <a:schemeClr val="bg1">
                    <a:alpha val="90000"/>
                  </a:schemeClr>
                </a:solidFill>
              </a:ln>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3" name="テキスト ボックス 12">
            <a:extLst>
              <a:ext uri="{FF2B5EF4-FFF2-40B4-BE49-F238E27FC236}">
                <a16:creationId xmlns:a16="http://schemas.microsoft.com/office/drawing/2014/main" id="{06696866-990A-4E34-A83D-BD44C5FA8529}"/>
              </a:ext>
            </a:extLst>
          </p:cNvPr>
          <p:cNvSpPr txBox="1"/>
          <p:nvPr/>
        </p:nvSpPr>
        <p:spPr>
          <a:xfrm>
            <a:off x="607545" y="3937744"/>
            <a:ext cx="5756993" cy="1380827"/>
          </a:xfrm>
          <a:prstGeom prst="rect">
            <a:avLst/>
          </a:prstGeom>
          <a:noFill/>
        </p:spPr>
        <p:txBody>
          <a:bodyPr wrap="square" rtlCol="0">
            <a:spAutoFit/>
          </a:bodyPr>
          <a:lstStyle/>
          <a:p>
            <a:pPr>
              <a:lnSpc>
                <a:spcPct val="150000"/>
              </a:lnSpc>
            </a:pPr>
            <a:r>
              <a:rPr lang="ja-JP" altLang="en-US" sz="1270" dirty="0">
                <a:latin typeface="HG丸ｺﾞｼｯｸM-PRO" panose="020F0600000000000000" pitchFamily="50" charset="-128"/>
                <a:ea typeface="HG丸ｺﾞｼｯｸM-PRO" panose="020F0600000000000000" pitchFamily="50" charset="-128"/>
              </a:rPr>
              <a:t>　</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市議会議員と市長は，どちらも市民が選挙で選びます。市議会と市長が対等な立場で，常総市</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をより良いまち</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と</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す</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るためにしている仕事をお互いにチェックしたり，どのようにした方がよいかなど</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たくさん話し合いをしていきます。これを『</a:t>
            </a:r>
            <a:r>
              <a:rPr lang="ja-JP" altLang="ja-JP" sz="1452" dirty="0">
                <a:ln>
                  <a:solidFill>
                    <a:srgbClr val="FF0000"/>
                  </a:solidFill>
                </a:ln>
                <a:solidFill>
                  <a:schemeClr val="bg1"/>
                </a:solidFill>
                <a:latin typeface="HGP創英角ﾎﾟｯﾌﾟ体" panose="040B0A00000000000000" pitchFamily="50" charset="-128"/>
                <a:ea typeface="HGP創英角ﾎﾟｯﾌﾟ体" panose="040B0A00000000000000" pitchFamily="50" charset="-128"/>
              </a:rPr>
              <a:t>二元代表制</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（にげんだいひょうせい）</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』と</a:t>
            </a:r>
            <a:r>
              <a:rPr lang="ja-JP" altLang="en-US" sz="1452" dirty="0">
                <a:solidFill>
                  <a:schemeClr val="bg1"/>
                </a:solidFill>
                <a:latin typeface="HGP創英角ﾎﾟｯﾌﾟ体" panose="040B0A00000000000000" pitchFamily="50" charset="-128"/>
                <a:ea typeface="HGP創英角ﾎﾟｯﾌﾟ体" panose="040B0A00000000000000" pitchFamily="50" charset="-128"/>
              </a:rPr>
              <a:t>言い</a:t>
            </a:r>
            <a:r>
              <a:rPr lang="ja-JP" altLang="ja-JP" sz="1452" dirty="0">
                <a:solidFill>
                  <a:schemeClr val="bg1"/>
                </a:solidFill>
                <a:latin typeface="HGP創英角ﾎﾟｯﾌﾟ体" panose="040B0A00000000000000" pitchFamily="50" charset="-128"/>
                <a:ea typeface="HGP創英角ﾎﾟｯﾌﾟ体" panose="040B0A00000000000000" pitchFamily="50" charset="-128"/>
              </a:rPr>
              <a:t>ます。</a:t>
            </a:r>
            <a:endParaRPr lang="ja-JP" altLang="ja-JP" sz="1500" dirty="0">
              <a:solidFill>
                <a:schemeClr val="bg1"/>
              </a:solidFill>
              <a:latin typeface="HGP創英角ﾎﾟｯﾌﾟ体" panose="040B0A00000000000000" pitchFamily="50" charset="-128"/>
              <a:ea typeface="HGP創英角ﾎﾟｯﾌﾟ体" panose="040B0A00000000000000" pitchFamily="50" charset="-128"/>
            </a:endParaRPr>
          </a:p>
        </p:txBody>
      </p:sp>
      <p:cxnSp>
        <p:nvCxnSpPr>
          <p:cNvPr id="19" name="直線矢印コネクタ 18">
            <a:extLst>
              <a:ext uri="{FF2B5EF4-FFF2-40B4-BE49-F238E27FC236}">
                <a16:creationId xmlns:a16="http://schemas.microsoft.com/office/drawing/2014/main" id="{9A77D092-0C1D-4A72-A8B2-B4FEA01BED2C}"/>
              </a:ext>
            </a:extLst>
          </p:cNvPr>
          <p:cNvCxnSpPr>
            <a:cxnSpLocks/>
          </p:cNvCxnSpPr>
          <p:nvPr/>
        </p:nvCxnSpPr>
        <p:spPr>
          <a:xfrm flipH="1">
            <a:off x="1938287" y="7701185"/>
            <a:ext cx="1351194" cy="47021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CE9ECAA-75C4-44BC-9479-814D784CF30B}"/>
              </a:ext>
            </a:extLst>
          </p:cNvPr>
          <p:cNvCxnSpPr/>
          <p:nvPr/>
        </p:nvCxnSpPr>
        <p:spPr>
          <a:xfrm>
            <a:off x="3290271" y="7111723"/>
            <a:ext cx="0" cy="60841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7F196D37-114F-439F-A394-4D4F3BA2D86A}"/>
              </a:ext>
            </a:extLst>
          </p:cNvPr>
          <p:cNvCxnSpPr>
            <a:cxnSpLocks/>
          </p:cNvCxnSpPr>
          <p:nvPr/>
        </p:nvCxnSpPr>
        <p:spPr>
          <a:xfrm>
            <a:off x="3289481" y="7706557"/>
            <a:ext cx="1424127" cy="45188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86967295-91A5-43BC-B9E5-B5735595FB1E}"/>
              </a:ext>
            </a:extLst>
          </p:cNvPr>
          <p:cNvCxnSpPr>
            <a:cxnSpLocks/>
          </p:cNvCxnSpPr>
          <p:nvPr/>
        </p:nvCxnSpPr>
        <p:spPr>
          <a:xfrm>
            <a:off x="1922472" y="8944613"/>
            <a:ext cx="342000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5A23F602-02B5-4D6F-BCD6-021DEBEA7DDC}"/>
              </a:ext>
            </a:extLst>
          </p:cNvPr>
          <p:cNvCxnSpPr>
            <a:cxnSpLocks/>
          </p:cNvCxnSpPr>
          <p:nvPr/>
        </p:nvCxnSpPr>
        <p:spPr>
          <a:xfrm flipH="1">
            <a:off x="1869856" y="8495237"/>
            <a:ext cx="342000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コネクタ: カギ線 39">
            <a:extLst>
              <a:ext uri="{FF2B5EF4-FFF2-40B4-BE49-F238E27FC236}">
                <a16:creationId xmlns:a16="http://schemas.microsoft.com/office/drawing/2014/main" id="{98210F2F-7834-4C34-A4DE-D3C2AD34CC67}"/>
              </a:ext>
            </a:extLst>
          </p:cNvPr>
          <p:cNvCxnSpPr>
            <a:cxnSpLocks/>
            <a:endCxn id="32" idx="1"/>
          </p:cNvCxnSpPr>
          <p:nvPr/>
        </p:nvCxnSpPr>
        <p:spPr>
          <a:xfrm flipV="1">
            <a:off x="834224" y="6262014"/>
            <a:ext cx="1800551" cy="1683536"/>
          </a:xfrm>
          <a:prstGeom prst="bentConnector3">
            <a:avLst>
              <a:gd name="adj1" fmla="val 274"/>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コネクタ: カギ線 45">
            <a:extLst>
              <a:ext uri="{FF2B5EF4-FFF2-40B4-BE49-F238E27FC236}">
                <a16:creationId xmlns:a16="http://schemas.microsoft.com/office/drawing/2014/main" id="{13549CAE-D24F-4770-B5B2-6C39CFA5A87D}"/>
              </a:ext>
            </a:extLst>
          </p:cNvPr>
          <p:cNvCxnSpPr>
            <a:cxnSpLocks/>
          </p:cNvCxnSpPr>
          <p:nvPr/>
        </p:nvCxnSpPr>
        <p:spPr>
          <a:xfrm rot="10800000">
            <a:off x="4090531" y="6267620"/>
            <a:ext cx="1841889" cy="1677930"/>
          </a:xfrm>
          <a:prstGeom prst="bentConnector3">
            <a:avLst>
              <a:gd name="adj1" fmla="val -679"/>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コネクタ: カギ線 50">
            <a:extLst>
              <a:ext uri="{FF2B5EF4-FFF2-40B4-BE49-F238E27FC236}">
                <a16:creationId xmlns:a16="http://schemas.microsoft.com/office/drawing/2014/main" id="{61F2C315-D335-48B7-B000-307F89783281}"/>
              </a:ext>
            </a:extLst>
          </p:cNvPr>
          <p:cNvCxnSpPr>
            <a:cxnSpLocks/>
          </p:cNvCxnSpPr>
          <p:nvPr/>
        </p:nvCxnSpPr>
        <p:spPr>
          <a:xfrm rot="10800000" flipV="1">
            <a:off x="1067035" y="6480718"/>
            <a:ext cx="1506134" cy="1464832"/>
          </a:xfrm>
          <a:prstGeom prst="bentConnector3">
            <a:avLst>
              <a:gd name="adj1" fmla="val 99328"/>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B2EFDE97-CFD2-4705-B7B5-D48420E7B341}"/>
              </a:ext>
            </a:extLst>
          </p:cNvPr>
          <p:cNvSpPr txBox="1"/>
          <p:nvPr/>
        </p:nvSpPr>
        <p:spPr>
          <a:xfrm rot="20536339">
            <a:off x="2156799" y="7600403"/>
            <a:ext cx="1053493" cy="287771"/>
          </a:xfrm>
          <a:prstGeom prst="rect">
            <a:avLst/>
          </a:prstGeom>
          <a:noFill/>
        </p:spPr>
        <p:txBody>
          <a:bodyPr wrap="square" rtlCol="0">
            <a:spAutoFit/>
          </a:bodyPr>
          <a:lstStyle/>
          <a:p>
            <a:r>
              <a:rPr kumimoji="1" lang="ja-JP" altLang="en-US" sz="1270" dirty="0"/>
              <a:t>選挙で選ぶ</a:t>
            </a:r>
            <a:endParaRPr kumimoji="1" lang="ja-JP" altLang="en-US" sz="1500" dirty="0"/>
          </a:p>
        </p:txBody>
      </p:sp>
      <p:sp>
        <p:nvSpPr>
          <p:cNvPr id="57" name="テキスト ボックス 56">
            <a:extLst>
              <a:ext uri="{FF2B5EF4-FFF2-40B4-BE49-F238E27FC236}">
                <a16:creationId xmlns:a16="http://schemas.microsoft.com/office/drawing/2014/main" id="{E9735DF5-D2B1-4393-9117-7119A9377EFD}"/>
              </a:ext>
            </a:extLst>
          </p:cNvPr>
          <p:cNvSpPr txBox="1"/>
          <p:nvPr/>
        </p:nvSpPr>
        <p:spPr>
          <a:xfrm>
            <a:off x="552139" y="5932155"/>
            <a:ext cx="2178227" cy="287771"/>
          </a:xfrm>
          <a:prstGeom prst="rect">
            <a:avLst/>
          </a:prstGeom>
          <a:noFill/>
        </p:spPr>
        <p:txBody>
          <a:bodyPr wrap="square" rtlCol="0">
            <a:spAutoFit/>
          </a:bodyPr>
          <a:lstStyle/>
          <a:p>
            <a:r>
              <a:rPr kumimoji="1" lang="ja-JP" altLang="en-US" sz="1270" dirty="0"/>
              <a:t>市のために市民の声を聞く</a:t>
            </a:r>
            <a:endParaRPr kumimoji="1" lang="ja-JP" altLang="en-US" sz="1500" dirty="0"/>
          </a:p>
        </p:txBody>
      </p:sp>
      <p:sp>
        <p:nvSpPr>
          <p:cNvPr id="59" name="テキスト ボックス 58">
            <a:extLst>
              <a:ext uri="{FF2B5EF4-FFF2-40B4-BE49-F238E27FC236}">
                <a16:creationId xmlns:a16="http://schemas.microsoft.com/office/drawing/2014/main" id="{9497B155-E435-4F6F-B77C-8690C45D32C8}"/>
              </a:ext>
            </a:extLst>
          </p:cNvPr>
          <p:cNvSpPr txBox="1"/>
          <p:nvPr/>
        </p:nvSpPr>
        <p:spPr>
          <a:xfrm>
            <a:off x="1124791" y="6630865"/>
            <a:ext cx="1658494" cy="287771"/>
          </a:xfrm>
          <a:prstGeom prst="rect">
            <a:avLst/>
          </a:prstGeom>
          <a:noFill/>
        </p:spPr>
        <p:txBody>
          <a:bodyPr wrap="square" rtlCol="0">
            <a:spAutoFit/>
          </a:bodyPr>
          <a:lstStyle/>
          <a:p>
            <a:r>
              <a:rPr kumimoji="1" lang="ja-JP" altLang="en-US" sz="1270" dirty="0"/>
              <a:t>思いや願いを伝える</a:t>
            </a:r>
            <a:endParaRPr kumimoji="1" lang="ja-JP" altLang="en-US" sz="1500" dirty="0"/>
          </a:p>
        </p:txBody>
      </p:sp>
      <p:sp>
        <p:nvSpPr>
          <p:cNvPr id="60" name="テキスト ボックス 59">
            <a:extLst>
              <a:ext uri="{FF2B5EF4-FFF2-40B4-BE49-F238E27FC236}">
                <a16:creationId xmlns:a16="http://schemas.microsoft.com/office/drawing/2014/main" id="{E6354F09-2F36-4F8A-A422-A153B62F5B0F}"/>
              </a:ext>
            </a:extLst>
          </p:cNvPr>
          <p:cNvSpPr txBox="1"/>
          <p:nvPr/>
        </p:nvSpPr>
        <p:spPr>
          <a:xfrm>
            <a:off x="1922472" y="8568582"/>
            <a:ext cx="3367384" cy="287771"/>
          </a:xfrm>
          <a:prstGeom prst="rect">
            <a:avLst/>
          </a:prstGeom>
          <a:noFill/>
        </p:spPr>
        <p:txBody>
          <a:bodyPr wrap="square" rtlCol="0">
            <a:spAutoFit/>
          </a:bodyPr>
          <a:lstStyle/>
          <a:p>
            <a:pPr algn="ctr"/>
            <a:r>
              <a:rPr kumimoji="1" lang="ja-JP" altLang="en-US" sz="1270" dirty="0"/>
              <a:t>市の仕事や予算，決まりなどを提案する</a:t>
            </a:r>
            <a:endParaRPr kumimoji="1" lang="ja-JP" altLang="en-US" sz="1500" dirty="0"/>
          </a:p>
        </p:txBody>
      </p:sp>
      <p:sp>
        <p:nvSpPr>
          <p:cNvPr id="61" name="テキスト ボックス 60">
            <a:extLst>
              <a:ext uri="{FF2B5EF4-FFF2-40B4-BE49-F238E27FC236}">
                <a16:creationId xmlns:a16="http://schemas.microsoft.com/office/drawing/2014/main" id="{A3AB25DC-D339-4CAE-89B0-8AADD8D95AC3}"/>
              </a:ext>
            </a:extLst>
          </p:cNvPr>
          <p:cNvSpPr txBox="1"/>
          <p:nvPr/>
        </p:nvSpPr>
        <p:spPr>
          <a:xfrm>
            <a:off x="1869856" y="9032874"/>
            <a:ext cx="3367384" cy="483209"/>
          </a:xfrm>
          <a:prstGeom prst="rect">
            <a:avLst/>
          </a:prstGeom>
          <a:noFill/>
        </p:spPr>
        <p:txBody>
          <a:bodyPr wrap="square" rtlCol="0">
            <a:spAutoFit/>
          </a:bodyPr>
          <a:lstStyle/>
          <a:p>
            <a:r>
              <a:rPr kumimoji="1" lang="ja-JP" altLang="en-US" sz="1270" dirty="0"/>
              <a:t>　市の仕事や予算の使い方などを決める</a:t>
            </a:r>
            <a:endParaRPr kumimoji="1" lang="en-US" altLang="ja-JP" sz="1270" dirty="0"/>
          </a:p>
          <a:p>
            <a:r>
              <a:rPr kumimoji="1" lang="ja-JP" altLang="en-US" sz="1270" dirty="0"/>
              <a:t>　市の仕事に市民の意見を届ける</a:t>
            </a:r>
            <a:endParaRPr kumimoji="1" lang="ja-JP" altLang="en-US" sz="1500" dirty="0"/>
          </a:p>
        </p:txBody>
      </p:sp>
      <p:pic>
        <p:nvPicPr>
          <p:cNvPr id="29" name="コンテンツ プレースホルダー 4">
            <a:extLst>
              <a:ext uri="{FF2B5EF4-FFF2-40B4-BE49-F238E27FC236}">
                <a16:creationId xmlns:a16="http://schemas.microsoft.com/office/drawing/2014/main" id="{E9E8B846-708F-4BB6-BE0E-1F69BAA190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54" b="99038" l="9375" r="88542">
                        <a14:foregroundMark x1="47917" y1="63462" x2="43750" y2="85577"/>
                        <a14:foregroundMark x1="43750" y1="85577" x2="56250" y2="97115"/>
                        <a14:foregroundMark x1="55208" y1="57692" x2="68750" y2="74038"/>
                        <a14:foregroundMark x1="68750" y1="74038" x2="67708" y2="91346"/>
                        <a14:foregroundMark x1="55208" y1="69231" x2="53125" y2="78846"/>
                        <a14:foregroundMark x1="52083" y1="65385" x2="37500" y2="89423"/>
                        <a14:foregroundMark x1="30208" y1="69231" x2="25000" y2="88462"/>
                        <a14:foregroundMark x1="25000" y1="88462" x2="25000" y2="99038"/>
                        <a14:foregroundMark x1="29167" y1="68269" x2="25000" y2="84615"/>
                        <a14:foregroundMark x1="25000" y1="89423" x2="27083" y2="70192"/>
                        <a14:foregroundMark x1="27083" y1="70192" x2="27083" y2="70192"/>
                      </a14:backgroundRemoval>
                    </a14:imgEffect>
                  </a14:imgLayer>
                </a14:imgProps>
              </a:ext>
            </a:extLst>
          </a:blip>
          <a:stretch>
            <a:fillRect/>
          </a:stretch>
        </p:blipFill>
        <p:spPr>
          <a:xfrm>
            <a:off x="236864" y="2322618"/>
            <a:ext cx="919740" cy="996386"/>
          </a:xfrm>
          <a:prstGeom prst="rect">
            <a:avLst/>
          </a:prstGeom>
        </p:spPr>
      </p:pic>
      <p:sp>
        <p:nvSpPr>
          <p:cNvPr id="31" name="テキスト ボックス 30">
            <a:extLst>
              <a:ext uri="{FF2B5EF4-FFF2-40B4-BE49-F238E27FC236}">
                <a16:creationId xmlns:a16="http://schemas.microsoft.com/office/drawing/2014/main" id="{BDE59583-99BB-47AB-81AB-DC74B181D73D}"/>
              </a:ext>
            </a:extLst>
          </p:cNvPr>
          <p:cNvSpPr txBox="1"/>
          <p:nvPr/>
        </p:nvSpPr>
        <p:spPr>
          <a:xfrm>
            <a:off x="269268" y="3294380"/>
            <a:ext cx="854932" cy="246221"/>
          </a:xfrm>
          <a:prstGeom prst="rect">
            <a:avLst/>
          </a:prstGeom>
          <a:noFill/>
        </p:spPr>
        <p:txBody>
          <a:bodyPr wrap="square" rtlCol="0">
            <a:spAutoFit/>
          </a:bodyPr>
          <a:lstStyle/>
          <a:p>
            <a:pPr algn="ctr"/>
            <a:r>
              <a:rPr kumimoji="1" lang="ja-JP" altLang="en-US" sz="1000" dirty="0"/>
              <a:t>市長</a:t>
            </a:r>
          </a:p>
        </p:txBody>
      </p:sp>
      <p:pic>
        <p:nvPicPr>
          <p:cNvPr id="32" name="図 31">
            <a:extLst>
              <a:ext uri="{FF2B5EF4-FFF2-40B4-BE49-F238E27FC236}">
                <a16:creationId xmlns:a16="http://schemas.microsoft.com/office/drawing/2014/main" id="{8C22B202-E7DD-4F44-971A-981E98FFFF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4775" y="5821632"/>
            <a:ext cx="1439941" cy="880764"/>
          </a:xfrm>
          <a:prstGeom prst="rect">
            <a:avLst/>
          </a:prstGeom>
        </p:spPr>
      </p:pic>
      <p:pic>
        <p:nvPicPr>
          <p:cNvPr id="35" name="コンテンツ プレースホルダー 4">
            <a:extLst>
              <a:ext uri="{FF2B5EF4-FFF2-40B4-BE49-F238E27FC236}">
                <a16:creationId xmlns:a16="http://schemas.microsoft.com/office/drawing/2014/main" id="{A783C0B6-AE69-461A-BBF5-7C8C04AB87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54" b="99038" l="9375" r="88542">
                        <a14:foregroundMark x1="47917" y1="63462" x2="43750" y2="85577"/>
                        <a14:foregroundMark x1="43750" y1="85577" x2="56250" y2="97115"/>
                        <a14:foregroundMark x1="55208" y1="57692" x2="68750" y2="74038"/>
                        <a14:foregroundMark x1="68750" y1="74038" x2="67708" y2="91346"/>
                        <a14:foregroundMark x1="55208" y1="69231" x2="53125" y2="78846"/>
                        <a14:foregroundMark x1="52083" y1="65385" x2="37500" y2="89423"/>
                        <a14:foregroundMark x1="30208" y1="69231" x2="25000" y2="88462"/>
                        <a14:foregroundMark x1="25000" y1="88462" x2="25000" y2="99038"/>
                        <a14:foregroundMark x1="29167" y1="68269" x2="25000" y2="84615"/>
                        <a14:foregroundMark x1="25000" y1="89423" x2="27083" y2="70192"/>
                        <a14:foregroundMark x1="27083" y1="70192" x2="27083" y2="70192"/>
                      </a14:backgroundRemoval>
                    </a14:imgEffect>
                  </a14:imgLayer>
                </a14:imgProps>
              </a:ext>
            </a:extLst>
          </a:blip>
          <a:stretch>
            <a:fillRect/>
          </a:stretch>
        </p:blipFill>
        <p:spPr>
          <a:xfrm>
            <a:off x="5314950" y="8083824"/>
            <a:ext cx="949771" cy="995454"/>
          </a:xfrm>
          <a:prstGeom prst="rect">
            <a:avLst/>
          </a:prstGeom>
        </p:spPr>
      </p:pic>
      <p:pic>
        <p:nvPicPr>
          <p:cNvPr id="36" name="図 35">
            <a:extLst>
              <a:ext uri="{FF2B5EF4-FFF2-40B4-BE49-F238E27FC236}">
                <a16:creationId xmlns:a16="http://schemas.microsoft.com/office/drawing/2014/main" id="{B7F541F7-432A-4896-B111-97D7E7DC85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390" y="8130308"/>
            <a:ext cx="527293" cy="641365"/>
          </a:xfrm>
          <a:prstGeom prst="rect">
            <a:avLst/>
          </a:prstGeom>
        </p:spPr>
      </p:pic>
      <p:pic>
        <p:nvPicPr>
          <p:cNvPr id="38" name="図 37">
            <a:extLst>
              <a:ext uri="{FF2B5EF4-FFF2-40B4-BE49-F238E27FC236}">
                <a16:creationId xmlns:a16="http://schemas.microsoft.com/office/drawing/2014/main" id="{92046D85-0B02-4E6B-9610-227842E094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2771" y="8340936"/>
            <a:ext cx="587178" cy="771866"/>
          </a:xfrm>
          <a:prstGeom prst="rect">
            <a:avLst/>
          </a:prstGeom>
        </p:spPr>
      </p:pic>
      <p:pic>
        <p:nvPicPr>
          <p:cNvPr id="39" name="図 38">
            <a:extLst>
              <a:ext uri="{FF2B5EF4-FFF2-40B4-BE49-F238E27FC236}">
                <a16:creationId xmlns:a16="http://schemas.microsoft.com/office/drawing/2014/main" id="{4EB382B2-BD17-4C4F-88EF-A09A815D30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268" y="8346926"/>
            <a:ext cx="565743" cy="732352"/>
          </a:xfrm>
          <a:prstGeom prst="rect">
            <a:avLst/>
          </a:prstGeom>
        </p:spPr>
      </p:pic>
      <p:sp>
        <p:nvSpPr>
          <p:cNvPr id="77" name="テキスト ボックス 76">
            <a:extLst>
              <a:ext uri="{FF2B5EF4-FFF2-40B4-BE49-F238E27FC236}">
                <a16:creationId xmlns:a16="http://schemas.microsoft.com/office/drawing/2014/main" id="{FEEA8449-7BB6-4B42-880A-245AFB166F2A}"/>
              </a:ext>
            </a:extLst>
          </p:cNvPr>
          <p:cNvSpPr txBox="1"/>
          <p:nvPr/>
        </p:nvSpPr>
        <p:spPr>
          <a:xfrm rot="1049284">
            <a:off x="3467770" y="7627059"/>
            <a:ext cx="1053493" cy="287771"/>
          </a:xfrm>
          <a:prstGeom prst="rect">
            <a:avLst/>
          </a:prstGeom>
          <a:noFill/>
        </p:spPr>
        <p:txBody>
          <a:bodyPr wrap="square" rtlCol="0">
            <a:spAutoFit/>
          </a:bodyPr>
          <a:lstStyle/>
          <a:p>
            <a:r>
              <a:rPr kumimoji="1" lang="ja-JP" altLang="en-US" sz="1270" dirty="0"/>
              <a:t>選挙で選ぶ</a:t>
            </a:r>
            <a:endParaRPr kumimoji="1" lang="ja-JP" altLang="en-US" sz="1500" dirty="0"/>
          </a:p>
        </p:txBody>
      </p:sp>
      <p:sp>
        <p:nvSpPr>
          <p:cNvPr id="87" name="テキスト ボックス 86">
            <a:extLst>
              <a:ext uri="{FF2B5EF4-FFF2-40B4-BE49-F238E27FC236}">
                <a16:creationId xmlns:a16="http://schemas.microsoft.com/office/drawing/2014/main" id="{5B726355-5428-4AE2-B42E-2E65B3D17556}"/>
              </a:ext>
            </a:extLst>
          </p:cNvPr>
          <p:cNvSpPr txBox="1"/>
          <p:nvPr/>
        </p:nvSpPr>
        <p:spPr>
          <a:xfrm>
            <a:off x="4203707" y="5932155"/>
            <a:ext cx="1980241" cy="287771"/>
          </a:xfrm>
          <a:prstGeom prst="rect">
            <a:avLst/>
          </a:prstGeom>
          <a:noFill/>
        </p:spPr>
        <p:txBody>
          <a:bodyPr wrap="square" rtlCol="0">
            <a:spAutoFit/>
          </a:bodyPr>
          <a:lstStyle/>
          <a:p>
            <a:r>
              <a:rPr kumimoji="1" lang="ja-JP" altLang="en-US" sz="1270" dirty="0"/>
              <a:t>市民のために仕事をする</a:t>
            </a:r>
            <a:endParaRPr kumimoji="1" lang="ja-JP" altLang="en-US" sz="1500" dirty="0"/>
          </a:p>
        </p:txBody>
      </p:sp>
      <p:sp>
        <p:nvSpPr>
          <p:cNvPr id="91" name="四角形: 角を丸くする 90">
            <a:extLst>
              <a:ext uri="{FF2B5EF4-FFF2-40B4-BE49-F238E27FC236}">
                <a16:creationId xmlns:a16="http://schemas.microsoft.com/office/drawing/2014/main" id="{F9D8A888-3EB6-4F93-93C5-DC7BF754ED48}"/>
              </a:ext>
            </a:extLst>
          </p:cNvPr>
          <p:cNvSpPr/>
          <p:nvPr/>
        </p:nvSpPr>
        <p:spPr>
          <a:xfrm>
            <a:off x="2969369" y="6735490"/>
            <a:ext cx="653233" cy="332103"/>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市民</a:t>
            </a:r>
            <a:endParaRPr kumimoji="1" lang="ja-JP" altLang="en-US" dirty="0"/>
          </a:p>
        </p:txBody>
      </p:sp>
      <p:sp>
        <p:nvSpPr>
          <p:cNvPr id="92" name="四角形: 角を丸くする 91">
            <a:extLst>
              <a:ext uri="{FF2B5EF4-FFF2-40B4-BE49-F238E27FC236}">
                <a16:creationId xmlns:a16="http://schemas.microsoft.com/office/drawing/2014/main" id="{80489EC5-8E1F-466A-9429-B4AB01DB7A46}"/>
              </a:ext>
            </a:extLst>
          </p:cNvPr>
          <p:cNvSpPr/>
          <p:nvPr/>
        </p:nvSpPr>
        <p:spPr>
          <a:xfrm>
            <a:off x="584753" y="9145440"/>
            <a:ext cx="864566" cy="307777"/>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市議会</a:t>
            </a:r>
            <a:endParaRPr kumimoji="1" lang="ja-JP" altLang="en-US" dirty="0"/>
          </a:p>
        </p:txBody>
      </p:sp>
      <p:sp>
        <p:nvSpPr>
          <p:cNvPr id="93" name="四角形: 角を丸くする 92">
            <a:extLst>
              <a:ext uri="{FF2B5EF4-FFF2-40B4-BE49-F238E27FC236}">
                <a16:creationId xmlns:a16="http://schemas.microsoft.com/office/drawing/2014/main" id="{9EF36C77-48D4-47EF-A9E3-7884887A0511}"/>
              </a:ext>
            </a:extLst>
          </p:cNvPr>
          <p:cNvSpPr/>
          <p:nvPr/>
        </p:nvSpPr>
        <p:spPr>
          <a:xfrm>
            <a:off x="5498927" y="9133276"/>
            <a:ext cx="653233" cy="332103"/>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市長</a:t>
            </a:r>
            <a:endParaRPr kumimoji="1" lang="ja-JP" altLang="en-US" dirty="0"/>
          </a:p>
        </p:txBody>
      </p:sp>
      <p:cxnSp>
        <p:nvCxnSpPr>
          <p:cNvPr id="94" name="コネクタ: カギ線 93">
            <a:extLst>
              <a:ext uri="{FF2B5EF4-FFF2-40B4-BE49-F238E27FC236}">
                <a16:creationId xmlns:a16="http://schemas.microsoft.com/office/drawing/2014/main" id="{AABC90CD-EA21-47ED-ACA3-CCC545345057}"/>
              </a:ext>
            </a:extLst>
          </p:cNvPr>
          <p:cNvCxnSpPr>
            <a:cxnSpLocks/>
          </p:cNvCxnSpPr>
          <p:nvPr/>
        </p:nvCxnSpPr>
        <p:spPr>
          <a:xfrm>
            <a:off x="4129105" y="6480718"/>
            <a:ext cx="1604104" cy="1514846"/>
          </a:xfrm>
          <a:prstGeom prst="bentConnector3">
            <a:avLst>
              <a:gd name="adj1" fmla="val 99878"/>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2" name="テキスト ボックス 111">
            <a:extLst>
              <a:ext uri="{FF2B5EF4-FFF2-40B4-BE49-F238E27FC236}">
                <a16:creationId xmlns:a16="http://schemas.microsoft.com/office/drawing/2014/main" id="{65229649-2929-41DE-A0BB-5BD0E7576EE8}"/>
              </a:ext>
            </a:extLst>
          </p:cNvPr>
          <p:cNvSpPr txBox="1"/>
          <p:nvPr/>
        </p:nvSpPr>
        <p:spPr>
          <a:xfrm>
            <a:off x="4074716" y="6592203"/>
            <a:ext cx="1658494" cy="287771"/>
          </a:xfrm>
          <a:prstGeom prst="rect">
            <a:avLst/>
          </a:prstGeom>
          <a:noFill/>
        </p:spPr>
        <p:txBody>
          <a:bodyPr wrap="square" rtlCol="0">
            <a:spAutoFit/>
          </a:bodyPr>
          <a:lstStyle/>
          <a:p>
            <a:r>
              <a:rPr kumimoji="1" lang="ja-JP" altLang="en-US" sz="1270" dirty="0"/>
              <a:t>思いや願いを伝える</a:t>
            </a:r>
            <a:endParaRPr kumimoji="1" lang="ja-JP" altLang="en-US" sz="1500" dirty="0"/>
          </a:p>
        </p:txBody>
      </p:sp>
    </p:spTree>
    <p:extLst>
      <p:ext uri="{BB962C8B-B14F-4D97-AF65-F5344CB8AC3E}">
        <p14:creationId xmlns:p14="http://schemas.microsoft.com/office/powerpoint/2010/main" val="98709554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alpha val="49000"/>
          </a:schemeClr>
        </a:solidFill>
        <a:ln w="38100">
          <a:solidFill>
            <a:schemeClr val="accent2">
              <a:lumMod val="60000"/>
              <a:lumOff val="40000"/>
            </a:schemeClr>
          </a:solidFill>
        </a:ln>
      </a:spPr>
      <a:bodyPr rtlCol="0" anchor="ctr"/>
      <a:lstStyle>
        <a:defPPr algn="ctr">
          <a:defRPr kumimoji="1" sz="150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3918</TotalTime>
  <Words>3427</Words>
  <Application>Microsoft Office PowerPoint</Application>
  <PresentationFormat>A4 210 x 297 mm</PresentationFormat>
  <Paragraphs>226</Paragraphs>
  <Slides>12</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12</vt:i4>
      </vt:variant>
    </vt:vector>
  </HeadingPairs>
  <TitlesOfParts>
    <vt:vector size="23" baseType="lpstr">
      <vt:lpstr>HGP創英ﾌﾟﾚｾﾞﾝｽEB</vt:lpstr>
      <vt:lpstr>HGP創英角ﾎﾟｯﾌﾟ体</vt:lpstr>
      <vt:lpstr>HGS創英角ｺﾞｼｯｸUB</vt:lpstr>
      <vt:lpstr>HGS創英角ﾎﾟｯﾌﾟ体</vt:lpstr>
      <vt:lpstr>HG丸ｺﾞｼｯｸM-PRO</vt:lpstr>
      <vt:lpstr>游ゴシック</vt:lpstr>
      <vt:lpstr>游ゴシック Light</vt:lpstr>
      <vt:lpstr>Arial</vt:lpstr>
      <vt:lpstr>Calibri</vt:lpstr>
      <vt:lpstr>Calibri Light</vt:lpstr>
      <vt:lpstr>Office テーマ</vt:lpstr>
      <vt:lpstr>市議会を知ろう</vt:lpstr>
      <vt:lpstr>１．住みやすいまちって、どんなまち？</vt:lpstr>
      <vt:lpstr>PowerPoint プレゼンテーション</vt:lpstr>
      <vt:lpstr>４．市議会議員はどんな仕事をしてるの？</vt:lpstr>
      <vt:lpstr>５．今の常総市ってどうなってるの？ 　　これからの常総市はどうなっていくの？</vt:lpstr>
      <vt:lpstr>７．わたしたちが市議会議員に伝えたお願い 　　はどうなるの？</vt:lpstr>
      <vt:lpstr>PowerPoint プレゼンテーション</vt:lpstr>
      <vt:lpstr>PowerPoint プレゼンテーション</vt:lpstr>
      <vt:lpstr>８．市議会と市長はどんな関係なの？</vt:lpstr>
      <vt:lpstr>９．市議会の話し合いを見ることはできるの？</vt:lpstr>
      <vt:lpstr>10．市議会の本会議はいつ，どこでやってる 　　の？</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0832　中村　俊士</dc:creator>
  <cp:lastModifiedBy>0832　中村　俊士</cp:lastModifiedBy>
  <cp:revision>188</cp:revision>
  <cp:lastPrinted>2025-02-06T05:08:16Z</cp:lastPrinted>
  <dcterms:created xsi:type="dcterms:W3CDTF">2024-01-18T23:35:40Z</dcterms:created>
  <dcterms:modified xsi:type="dcterms:W3CDTF">2025-02-27T04:53:13Z</dcterms:modified>
</cp:coreProperties>
</file>