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7"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548235"/>
    <a:srgbClr val="C5E0B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00" autoAdjust="0"/>
    <p:restoredTop sz="94238" autoAdjust="0"/>
  </p:normalViewPr>
  <p:slideViewPr>
    <p:cSldViewPr snapToGrid="0">
      <p:cViewPr varScale="1">
        <p:scale>
          <a:sx n="47" d="100"/>
          <a:sy n="47" d="100"/>
        </p:scale>
        <p:origin x="2814" y="5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BE74523B-3AED-45AC-98FC-B35470FB3693}" type="datetimeFigureOut">
              <a:rPr kumimoji="1" lang="ja-JP" altLang="en-US" smtClean="0"/>
              <a:t>2024/6/27</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FB181D1D-B67A-4D1B-AAB4-7D3D5CC654AC}" type="slidenum">
              <a:rPr kumimoji="1" lang="ja-JP" altLang="en-US" smtClean="0"/>
              <a:t>‹#›</a:t>
            </a:fld>
            <a:endParaRPr kumimoji="1" lang="ja-JP" altLang="en-US"/>
          </a:p>
        </p:txBody>
      </p:sp>
    </p:spTree>
    <p:extLst>
      <p:ext uri="{BB962C8B-B14F-4D97-AF65-F5344CB8AC3E}">
        <p14:creationId xmlns:p14="http://schemas.microsoft.com/office/powerpoint/2010/main" val="941375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181D1D-B67A-4D1B-AAB4-7D3D5CC654AC}" type="slidenum">
              <a:rPr kumimoji="1" lang="ja-JP" altLang="en-US" smtClean="0"/>
              <a:t>1</a:t>
            </a:fld>
            <a:endParaRPr kumimoji="1" lang="ja-JP" altLang="en-US"/>
          </a:p>
        </p:txBody>
      </p:sp>
    </p:spTree>
    <p:extLst>
      <p:ext uri="{BB962C8B-B14F-4D97-AF65-F5344CB8AC3E}">
        <p14:creationId xmlns:p14="http://schemas.microsoft.com/office/powerpoint/2010/main" val="248864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FB181D1D-B67A-4D1B-AAB4-7D3D5CC654AC}" type="slidenum">
              <a:rPr kumimoji="1" lang="ja-JP" altLang="en-US" smtClean="0"/>
              <a:t>2</a:t>
            </a:fld>
            <a:endParaRPr kumimoji="1" lang="ja-JP" altLang="en-US"/>
          </a:p>
        </p:txBody>
      </p:sp>
    </p:spTree>
    <p:extLst>
      <p:ext uri="{BB962C8B-B14F-4D97-AF65-F5344CB8AC3E}">
        <p14:creationId xmlns:p14="http://schemas.microsoft.com/office/powerpoint/2010/main" val="257967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125416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200448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326473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20970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318168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1F62A0D-9032-4251-8A35-FC74491E27C6}" type="datetimeFigureOut">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16389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1F62A0D-9032-4251-8A35-FC74491E27C6}" type="datetimeFigureOut">
              <a:rPr kumimoji="1" lang="ja-JP" altLang="en-US" smtClean="0"/>
              <a:t>2024/6/27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01481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F62A0D-9032-4251-8A35-FC74491E27C6}" type="datetimeFigureOut">
              <a:rPr kumimoji="1" lang="ja-JP" altLang="en-US" smtClean="0"/>
              <a:t>2024/6/27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167635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62A0D-9032-4251-8A35-FC74491E27C6}" type="datetimeFigureOut">
              <a:rPr kumimoji="1" lang="ja-JP" altLang="en-US" smtClean="0"/>
              <a:t>2024/6/27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09923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F62A0D-9032-4251-8A35-FC74491E27C6}" type="datetimeFigureOut">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351946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F62A0D-9032-4251-8A35-FC74491E27C6}" type="datetimeFigureOut">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143829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1F62A0D-9032-4251-8A35-FC74491E27C6}" type="datetimeFigureOut">
              <a:rPr kumimoji="1" lang="ja-JP" altLang="en-US" smtClean="0"/>
              <a:t>2024/6/27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2074635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4250375"/>
            <a:ext cx="6876000" cy="38064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endParaRPr kumimoji="1" lang="en-US" altLang="ja-JP" sz="1400" dirty="0">
              <a:solidFill>
                <a:schemeClr val="tx1"/>
              </a:solidFill>
              <a:latin typeface="+mn-ea"/>
            </a:endParaRPr>
          </a:p>
          <a:p>
            <a:pPr marL="182563" indent="-182563"/>
            <a:endParaRPr kumimoji="1" lang="en-US" altLang="ja-JP" sz="1400" dirty="0">
              <a:solidFill>
                <a:schemeClr val="tx1"/>
              </a:solidFill>
              <a:latin typeface="+mn-ea"/>
            </a:endParaRPr>
          </a:p>
        </p:txBody>
      </p:sp>
      <p:sp>
        <p:nvSpPr>
          <p:cNvPr id="7" name="正方形/長方形 6"/>
          <p:cNvSpPr/>
          <p:nvPr/>
        </p:nvSpPr>
        <p:spPr>
          <a:xfrm>
            <a:off x="-18001" y="4592666"/>
            <a:ext cx="6825555" cy="23785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＜支給対象となる世帯＞</a:t>
            </a:r>
            <a:endParaRPr kumimoji="1" lang="en-US" altLang="ja-JP" sz="1600" b="1" dirty="0">
              <a:solidFill>
                <a:schemeClr val="tx1"/>
              </a:solidFill>
              <a:latin typeface="メイリオ" panose="020B0604030504040204" pitchFamily="50" charset="-128"/>
              <a:ea typeface="メイリオ" panose="020B0604030504040204" pitchFamily="50" charset="-128"/>
            </a:endParaRPr>
          </a:p>
          <a:p>
            <a:r>
              <a:rPr kumimoji="1" lang="ja-JP" altLang="en-US" sz="1600" b="1" u="sng" dirty="0">
                <a:solidFill>
                  <a:schemeClr val="tx1"/>
                </a:solidFill>
                <a:latin typeface="メイリオ" panose="020B0604030504040204" pitchFamily="50" charset="-128"/>
                <a:ea typeface="メイリオ" panose="020B0604030504040204" pitchFamily="50" charset="-128"/>
              </a:rPr>
              <a:t>令和６年</a:t>
            </a:r>
            <a:r>
              <a:rPr kumimoji="1" lang="en-US" altLang="ja-JP" sz="1600" b="1" u="sng" dirty="0">
                <a:solidFill>
                  <a:schemeClr val="tx1"/>
                </a:solidFill>
                <a:latin typeface="メイリオ" panose="020B0604030504040204" pitchFamily="50" charset="-128"/>
                <a:ea typeface="メイリオ" panose="020B0604030504040204" pitchFamily="50" charset="-128"/>
              </a:rPr>
              <a:t>6</a:t>
            </a:r>
            <a:r>
              <a:rPr kumimoji="1" lang="ja-JP" altLang="en-US" sz="1600" b="1" u="sng" dirty="0">
                <a:solidFill>
                  <a:schemeClr val="tx1"/>
                </a:solidFill>
                <a:latin typeface="メイリオ" panose="020B0604030504040204" pitchFamily="50" charset="-128"/>
                <a:ea typeface="メイリオ" panose="020B0604030504040204" pitchFamily="50" charset="-128"/>
              </a:rPr>
              <a:t>月</a:t>
            </a:r>
            <a:r>
              <a:rPr kumimoji="1" lang="en-US" altLang="ja-JP" sz="1600" b="1" u="sng" dirty="0">
                <a:solidFill>
                  <a:schemeClr val="tx1"/>
                </a:solidFill>
                <a:latin typeface="メイリオ" panose="020B0604030504040204" pitchFamily="50" charset="-128"/>
                <a:ea typeface="メイリオ" panose="020B0604030504040204" pitchFamily="50" charset="-128"/>
              </a:rPr>
              <a:t>3</a:t>
            </a:r>
            <a:r>
              <a:rPr kumimoji="1" lang="ja-JP" altLang="en-US" sz="1600" b="1" u="sng" dirty="0">
                <a:solidFill>
                  <a:schemeClr val="tx1"/>
                </a:solidFill>
                <a:latin typeface="メイリオ" panose="020B0604030504040204" pitchFamily="50" charset="-128"/>
                <a:ea typeface="メイリオ" panose="020B0604030504040204" pitchFamily="50" charset="-128"/>
              </a:rPr>
              <a:t>日に常総市に住民登録があり、新たに令和</a:t>
            </a:r>
            <a:r>
              <a:rPr kumimoji="1" lang="en-US" altLang="ja-JP" sz="1600" b="1" u="sng" dirty="0">
                <a:solidFill>
                  <a:schemeClr val="tx1"/>
                </a:solidFill>
                <a:latin typeface="メイリオ" panose="020B0604030504040204" pitchFamily="50" charset="-128"/>
                <a:ea typeface="メイリオ" panose="020B0604030504040204" pitchFamily="50" charset="-128"/>
              </a:rPr>
              <a:t>6</a:t>
            </a:r>
            <a:r>
              <a:rPr kumimoji="1" lang="ja-JP" altLang="en-US" sz="1600" b="1" u="sng" dirty="0">
                <a:solidFill>
                  <a:schemeClr val="tx1"/>
                </a:solidFill>
                <a:latin typeface="メイリオ" panose="020B0604030504040204" pitchFamily="50" charset="-128"/>
                <a:ea typeface="メイリオ" panose="020B0604030504040204" pitchFamily="50" charset="-128"/>
              </a:rPr>
              <a:t>年度住民税非課税になる世帯または住民税均等割のみ課税になる世帯</a:t>
            </a:r>
            <a:endParaRPr kumimoji="1" lang="en-US" altLang="ja-JP" sz="1600" b="1" u="sng" dirty="0">
              <a:solidFill>
                <a:schemeClr val="tx1"/>
              </a:solidFill>
              <a:latin typeface="メイリオ" panose="020B0604030504040204" pitchFamily="50" charset="-128"/>
              <a:ea typeface="メイリオ" panose="020B0604030504040204" pitchFamily="50" charset="-128"/>
            </a:endParaRPr>
          </a:p>
          <a:p>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課税者の扶養のみからなる世帯、未申告世帯は支給対象外です。</a:t>
            </a:r>
            <a:endParaRPr kumimoji="1" lang="en-US" altLang="ja-JP" sz="1600" b="1" dirty="0">
              <a:solidFill>
                <a:schemeClr val="tx1"/>
              </a:solidFill>
              <a:latin typeface="メイリオ" panose="020B0604030504040204" pitchFamily="50" charset="-128"/>
              <a:ea typeface="メイリオ" panose="020B0604030504040204" pitchFamily="50" charset="-128"/>
            </a:endParaRPr>
          </a:p>
          <a:p>
            <a:pPr>
              <a:lnSpc>
                <a:spcPct val="110000"/>
              </a:lnSpc>
              <a:spcBef>
                <a:spcPts val="600"/>
              </a:spcBef>
            </a:pPr>
            <a:r>
              <a:rPr kumimoji="1" lang="ja-JP" altLang="en-US" sz="1600" dirty="0">
                <a:solidFill>
                  <a:schemeClr val="tx1"/>
                </a:solidFill>
                <a:latin typeface="メイリオ" panose="020B0604030504040204" pitchFamily="50" charset="-128"/>
                <a:ea typeface="メイリオ" panose="020B0604030504040204" pitchFamily="50" charset="-128"/>
              </a:rPr>
              <a:t>㊟</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令和</a:t>
            </a:r>
            <a:r>
              <a:rPr kumimoji="1" lang="en-US" altLang="ja-JP" sz="1600" dirty="0">
                <a:solidFill>
                  <a:schemeClr val="tx1"/>
                </a:solidFill>
                <a:latin typeface="メイリオ" panose="020B0604030504040204" pitchFamily="50" charset="-128"/>
                <a:ea typeface="メイリオ" panose="020B0604030504040204" pitchFamily="50" charset="-128"/>
              </a:rPr>
              <a:t>5</a:t>
            </a:r>
            <a:r>
              <a:rPr kumimoji="1" lang="ja-JP" altLang="en-US" sz="1600" dirty="0">
                <a:solidFill>
                  <a:schemeClr val="tx1"/>
                </a:solidFill>
                <a:latin typeface="メイリオ" panose="020B0604030504040204" pitchFamily="50" charset="-128"/>
                <a:ea typeface="メイリオ" panose="020B0604030504040204" pitchFamily="50" charset="-128"/>
              </a:rPr>
              <a:t>年度給付金（以下）を受給した世帯は給付対象外となります</a:t>
            </a:r>
            <a:r>
              <a:rPr kumimoji="1" lang="en-US" altLang="ja-JP" sz="1600" dirty="0">
                <a:solidFill>
                  <a:schemeClr val="tx1"/>
                </a:solidFill>
                <a:latin typeface="メイリオ" panose="020B0604030504040204" pitchFamily="50" charset="-128"/>
                <a:ea typeface="メイリオ" panose="020B0604030504040204" pitchFamily="50" charset="-128"/>
              </a:rPr>
              <a:t>】</a:t>
            </a:r>
          </a:p>
          <a:p>
            <a:pPr>
              <a:lnSpc>
                <a:spcPct val="110000"/>
              </a:lnSpc>
              <a:spcBef>
                <a:spcPts val="600"/>
              </a:spcBef>
            </a:pPr>
            <a:r>
              <a:rPr kumimoji="1" lang="ja-JP" altLang="en-US" sz="1600" dirty="0">
                <a:solidFill>
                  <a:schemeClr val="tx1"/>
                </a:solidFill>
                <a:latin typeface="メイリオ" panose="020B0604030504040204" pitchFamily="50" charset="-128"/>
                <a:ea typeface="メイリオ" panose="020B0604030504040204" pitchFamily="50" charset="-128"/>
              </a:rPr>
              <a:t>・令和</a:t>
            </a:r>
            <a:r>
              <a:rPr kumimoji="1" lang="en-US" altLang="ja-JP" sz="1600" dirty="0">
                <a:solidFill>
                  <a:schemeClr val="tx1"/>
                </a:solidFill>
                <a:latin typeface="メイリオ" panose="020B0604030504040204" pitchFamily="50" charset="-128"/>
                <a:ea typeface="メイリオ" panose="020B0604030504040204" pitchFamily="50" charset="-128"/>
              </a:rPr>
              <a:t>5</a:t>
            </a:r>
            <a:r>
              <a:rPr kumimoji="1" lang="ja-JP" altLang="en-US" sz="1600" dirty="0">
                <a:solidFill>
                  <a:schemeClr val="tx1"/>
                </a:solidFill>
                <a:latin typeface="メイリオ" panose="020B0604030504040204" pitchFamily="50" charset="-128"/>
                <a:ea typeface="メイリオ" panose="020B0604030504040204" pitchFamily="50" charset="-128"/>
              </a:rPr>
              <a:t>年度住民税非課税世帯（</a:t>
            </a:r>
            <a:r>
              <a:rPr kumimoji="1" lang="en-US" altLang="ja-JP" sz="1600" dirty="0">
                <a:solidFill>
                  <a:schemeClr val="tx1"/>
                </a:solidFill>
                <a:latin typeface="メイリオ" panose="020B0604030504040204" pitchFamily="50" charset="-128"/>
                <a:ea typeface="メイリオ" panose="020B0604030504040204" pitchFamily="50" charset="-128"/>
              </a:rPr>
              <a:t>7</a:t>
            </a:r>
            <a:r>
              <a:rPr kumimoji="1" lang="ja-JP" altLang="en-US" sz="1600" dirty="0">
                <a:solidFill>
                  <a:schemeClr val="tx1"/>
                </a:solidFill>
                <a:latin typeface="メイリオ" panose="020B0604030504040204" pitchFamily="50" charset="-128"/>
                <a:ea typeface="メイリオ" panose="020B0604030504040204" pitchFamily="50" charset="-128"/>
              </a:rPr>
              <a:t>万円給付金）令和</a:t>
            </a:r>
            <a:r>
              <a:rPr kumimoji="1" lang="en-US" altLang="ja-JP" sz="1600" dirty="0">
                <a:solidFill>
                  <a:schemeClr val="tx1"/>
                </a:solidFill>
                <a:latin typeface="メイリオ" panose="020B0604030504040204" pitchFamily="50" charset="-128"/>
                <a:ea typeface="メイリオ" panose="020B0604030504040204" pitchFamily="50" charset="-128"/>
              </a:rPr>
              <a:t>6</a:t>
            </a:r>
            <a:r>
              <a:rPr kumimoji="1" lang="ja-JP" altLang="en-US" sz="1600" dirty="0">
                <a:solidFill>
                  <a:schemeClr val="tx1"/>
                </a:solidFill>
                <a:latin typeface="メイリオ" panose="020B0604030504040204" pitchFamily="50" charset="-128"/>
                <a:ea typeface="メイリオ" panose="020B0604030504040204" pitchFamily="50" charset="-128"/>
              </a:rPr>
              <a:t>年</a:t>
            </a:r>
            <a:r>
              <a:rPr kumimoji="1" lang="en-US" altLang="ja-JP" sz="1600" dirty="0">
                <a:solidFill>
                  <a:schemeClr val="tx1"/>
                </a:solidFill>
                <a:latin typeface="メイリオ" panose="020B0604030504040204" pitchFamily="50" charset="-128"/>
                <a:ea typeface="メイリオ" panose="020B0604030504040204" pitchFamily="50" charset="-128"/>
              </a:rPr>
              <a:t>1</a:t>
            </a:r>
            <a:r>
              <a:rPr kumimoji="1" lang="ja-JP" altLang="en-US" sz="1600" dirty="0">
                <a:solidFill>
                  <a:schemeClr val="tx1"/>
                </a:solidFill>
                <a:latin typeface="メイリオ" panose="020B0604030504040204" pitchFamily="50" charset="-128"/>
                <a:ea typeface="メイリオ" panose="020B0604030504040204" pitchFamily="50" charset="-128"/>
              </a:rPr>
              <a:t>月～</a:t>
            </a:r>
            <a:r>
              <a:rPr kumimoji="1" lang="en-US" altLang="ja-JP" sz="1600" dirty="0">
                <a:solidFill>
                  <a:schemeClr val="tx1"/>
                </a:solidFill>
                <a:latin typeface="メイリオ" panose="020B0604030504040204" pitchFamily="50" charset="-128"/>
                <a:ea typeface="メイリオ" panose="020B0604030504040204" pitchFamily="50" charset="-128"/>
              </a:rPr>
              <a:t>3</a:t>
            </a:r>
            <a:r>
              <a:rPr kumimoji="1" lang="ja-JP" altLang="en-US" sz="1600" dirty="0">
                <a:solidFill>
                  <a:schemeClr val="tx1"/>
                </a:solidFill>
                <a:latin typeface="メイリオ" panose="020B0604030504040204" pitchFamily="50" charset="-128"/>
                <a:ea typeface="メイリオ" panose="020B0604030504040204" pitchFamily="50" charset="-128"/>
              </a:rPr>
              <a:t>月頃給付</a:t>
            </a:r>
          </a:p>
          <a:p>
            <a:pPr>
              <a:lnSpc>
                <a:spcPct val="110000"/>
              </a:lnSpc>
              <a:spcBef>
                <a:spcPts val="600"/>
              </a:spcBef>
            </a:pPr>
            <a:r>
              <a:rPr kumimoji="1" lang="ja-JP" altLang="en-US" sz="1600" dirty="0">
                <a:solidFill>
                  <a:schemeClr val="tx1"/>
                </a:solidFill>
                <a:latin typeface="メイリオ" panose="020B0604030504040204" pitchFamily="50" charset="-128"/>
                <a:ea typeface="メイリオ" panose="020B0604030504040204" pitchFamily="50" charset="-128"/>
              </a:rPr>
              <a:t>・令和</a:t>
            </a:r>
            <a:r>
              <a:rPr kumimoji="1" lang="en-US" altLang="ja-JP" sz="1600" dirty="0">
                <a:solidFill>
                  <a:schemeClr val="tx1"/>
                </a:solidFill>
                <a:latin typeface="メイリオ" panose="020B0604030504040204" pitchFamily="50" charset="-128"/>
                <a:ea typeface="メイリオ" panose="020B0604030504040204" pitchFamily="50" charset="-128"/>
              </a:rPr>
              <a:t>5</a:t>
            </a:r>
            <a:r>
              <a:rPr kumimoji="1" lang="ja-JP" altLang="en-US" sz="1600" dirty="0">
                <a:solidFill>
                  <a:schemeClr val="tx1"/>
                </a:solidFill>
                <a:latin typeface="メイリオ" panose="020B0604030504040204" pitchFamily="50" charset="-128"/>
                <a:ea typeface="メイリオ" panose="020B0604030504040204" pitchFamily="50" charset="-128"/>
              </a:rPr>
              <a:t>年度住民税均等割のみ課税世帯（</a:t>
            </a:r>
            <a:r>
              <a:rPr kumimoji="1" lang="en-US" altLang="ja-JP" sz="1600" dirty="0">
                <a:solidFill>
                  <a:schemeClr val="tx1"/>
                </a:solidFill>
                <a:latin typeface="メイリオ" panose="020B0604030504040204" pitchFamily="50" charset="-128"/>
                <a:ea typeface="メイリオ" panose="020B0604030504040204" pitchFamily="50" charset="-128"/>
              </a:rPr>
              <a:t>10</a:t>
            </a:r>
            <a:r>
              <a:rPr kumimoji="1" lang="ja-JP" altLang="en-US" sz="1600" dirty="0">
                <a:solidFill>
                  <a:schemeClr val="tx1"/>
                </a:solidFill>
                <a:latin typeface="メイリオ" panose="020B0604030504040204" pitchFamily="50" charset="-128"/>
                <a:ea typeface="メイリオ" panose="020B0604030504040204" pitchFamily="50" charset="-128"/>
              </a:rPr>
              <a:t>万円給付金）令和</a:t>
            </a:r>
            <a:r>
              <a:rPr kumimoji="1" lang="en-US" altLang="ja-JP" sz="1600" dirty="0">
                <a:solidFill>
                  <a:schemeClr val="tx1"/>
                </a:solidFill>
                <a:latin typeface="メイリオ" panose="020B0604030504040204" pitchFamily="50" charset="-128"/>
                <a:ea typeface="メイリオ" panose="020B0604030504040204" pitchFamily="50" charset="-128"/>
              </a:rPr>
              <a:t>6</a:t>
            </a:r>
            <a:r>
              <a:rPr kumimoji="1" lang="ja-JP" altLang="en-US" sz="1600" dirty="0">
                <a:solidFill>
                  <a:schemeClr val="tx1"/>
                </a:solidFill>
                <a:latin typeface="メイリオ" panose="020B0604030504040204" pitchFamily="50" charset="-128"/>
                <a:ea typeface="メイリオ" panose="020B0604030504040204" pitchFamily="50" charset="-128"/>
              </a:rPr>
              <a:t>年</a:t>
            </a:r>
            <a:r>
              <a:rPr kumimoji="1" lang="en-US" altLang="ja-JP" sz="1600" dirty="0">
                <a:solidFill>
                  <a:schemeClr val="tx1"/>
                </a:solidFill>
                <a:latin typeface="メイリオ" panose="020B0604030504040204" pitchFamily="50" charset="-128"/>
                <a:ea typeface="メイリオ" panose="020B0604030504040204" pitchFamily="50" charset="-128"/>
              </a:rPr>
              <a:t>4</a:t>
            </a:r>
            <a:r>
              <a:rPr kumimoji="1" lang="ja-JP" altLang="en-US" sz="1600" dirty="0">
                <a:solidFill>
                  <a:schemeClr val="tx1"/>
                </a:solidFill>
                <a:latin typeface="メイリオ" panose="020B0604030504040204" pitchFamily="50" charset="-128"/>
                <a:ea typeface="メイリオ" panose="020B0604030504040204" pitchFamily="50" charset="-128"/>
              </a:rPr>
              <a:t>月～</a:t>
            </a:r>
            <a:r>
              <a:rPr kumimoji="1" lang="en-US" altLang="ja-JP" sz="1600" dirty="0">
                <a:solidFill>
                  <a:schemeClr val="tx1"/>
                </a:solidFill>
                <a:latin typeface="メイリオ" panose="020B0604030504040204" pitchFamily="50" charset="-128"/>
                <a:ea typeface="メイリオ" panose="020B0604030504040204" pitchFamily="50" charset="-128"/>
              </a:rPr>
              <a:t>7</a:t>
            </a:r>
            <a:r>
              <a:rPr kumimoji="1" lang="ja-JP" altLang="en-US" sz="1600" dirty="0">
                <a:solidFill>
                  <a:schemeClr val="tx1"/>
                </a:solidFill>
                <a:latin typeface="メイリオ" panose="020B0604030504040204" pitchFamily="50" charset="-128"/>
                <a:ea typeface="メイリオ" panose="020B0604030504040204" pitchFamily="50" charset="-128"/>
              </a:rPr>
              <a:t>月頃給付</a:t>
            </a:r>
            <a:endParaRPr kumimoji="1" lang="en-US" altLang="ja-JP" sz="1600" dirty="0">
              <a:solidFill>
                <a:schemeClr val="tx1"/>
              </a:solidFill>
              <a:latin typeface="メイリオ" panose="020B0604030504040204" pitchFamily="50" charset="-128"/>
              <a:ea typeface="メイリオ" panose="020B0604030504040204" pitchFamily="50" charset="-128"/>
            </a:endParaRPr>
          </a:p>
          <a:p>
            <a:endParaRPr kumimoji="1" lang="en-US" altLang="ja-JP" b="1" u="sng" dirty="0">
              <a:solidFill>
                <a:schemeClr val="tx1"/>
              </a:solidFill>
              <a:latin typeface="メイリオ" panose="020B0604030504040204" pitchFamily="50" charset="-128"/>
              <a:ea typeface="メイリオ" panose="020B0604030504040204" pitchFamily="50" charset="-128"/>
            </a:endParaRPr>
          </a:p>
          <a:p>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400" b="1"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1200" strike="sngStrike" dirty="0">
              <a:solidFill>
                <a:srgbClr val="FF0000"/>
              </a:solidFill>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DF41408F-8195-4EAA-BCA5-722D9B27832C}"/>
              </a:ext>
            </a:extLst>
          </p:cNvPr>
          <p:cNvGrpSpPr/>
          <p:nvPr/>
        </p:nvGrpSpPr>
        <p:grpSpPr>
          <a:xfrm>
            <a:off x="7816" y="4273425"/>
            <a:ext cx="6850184" cy="363383"/>
            <a:chOff x="0" y="4489322"/>
            <a:chExt cx="6816555" cy="363383"/>
          </a:xfrm>
        </p:grpSpPr>
        <p:sp>
          <p:nvSpPr>
            <p:cNvPr id="8" name="正方形/長方形 7"/>
            <p:cNvSpPr/>
            <p:nvPr/>
          </p:nvSpPr>
          <p:spPr>
            <a:xfrm>
              <a:off x="0" y="4489322"/>
              <a:ext cx="6816555" cy="360000"/>
            </a:xfrm>
            <a:prstGeom prst="rect">
              <a:avLst/>
            </a:prstGeom>
            <a:solidFill>
              <a:schemeClr val="accent6">
                <a:lumMod val="60000"/>
                <a:lumOff val="4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283031" y="4492705"/>
              <a:ext cx="6524523" cy="3600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sz="2200" b="1" spc="200" dirty="0">
                  <a:solidFill>
                    <a:schemeClr val="bg1"/>
                  </a:solidFill>
                  <a:latin typeface="メイリオ" panose="020B0604030504040204" pitchFamily="50" charset="-128"/>
                  <a:ea typeface="メイリオ" panose="020B0604030504040204" pitchFamily="50" charset="-128"/>
                </a:rPr>
                <a:t>支給対象と手続き方法</a:t>
              </a:r>
            </a:p>
          </p:txBody>
        </p:sp>
      </p:grpSp>
      <p:sp>
        <p:nvSpPr>
          <p:cNvPr id="2" name="正方形/長方形 1"/>
          <p:cNvSpPr/>
          <p:nvPr/>
        </p:nvSpPr>
        <p:spPr>
          <a:xfrm>
            <a:off x="9000" y="1912592"/>
            <a:ext cx="6858000" cy="1249497"/>
          </a:xfrm>
          <a:prstGeom prst="rect">
            <a:avLst/>
          </a:prstGeom>
          <a:solidFill>
            <a:schemeClr val="bg1"/>
          </a:solidFill>
          <a:ln>
            <a:solidFill>
              <a:schemeClr val="accent6"/>
            </a:solidFill>
            <a:prstDash val="dash"/>
          </a:ln>
        </p:spPr>
        <p:txBody>
          <a:bodyPr wrap="square" tIns="72000" bIns="36000" anchor="ctr" anchorCtr="0">
            <a:noAutofit/>
          </a:bodyPr>
          <a:lstStyle/>
          <a:p>
            <a:pPr>
              <a:lnSpc>
                <a:spcPct val="110000"/>
              </a:lnSpc>
            </a:pPr>
            <a:r>
              <a:rPr kumimoji="1" lang="ja-JP" altLang="en-US" sz="1200" dirty="0">
                <a:latin typeface="メイリオ" panose="020B0604030504040204" pitchFamily="50" charset="-128"/>
                <a:ea typeface="メイリオ" panose="020B0604030504040204" pitchFamily="50" charset="-128"/>
              </a:rPr>
              <a:t>●　令和</a:t>
            </a:r>
            <a:r>
              <a:rPr kumimoji="1" lang="en-US" altLang="ja-JP" sz="1200" dirty="0">
                <a:latin typeface="メイリオ" panose="020B0604030504040204" pitchFamily="50" charset="-128"/>
                <a:ea typeface="メイリオ" panose="020B0604030504040204" pitchFamily="50" charset="-128"/>
              </a:rPr>
              <a:t>6</a:t>
            </a:r>
            <a:r>
              <a:rPr kumimoji="1" lang="ja-JP" altLang="en-US" sz="1200" dirty="0">
                <a:latin typeface="メイリオ" panose="020B0604030504040204" pitchFamily="50" charset="-128"/>
                <a:ea typeface="メイリオ" panose="020B0604030504040204" pitchFamily="50" charset="-128"/>
              </a:rPr>
              <a:t>年度物価高騰対応重点支援給付金は、物価高騰による負担増を踏まえ、特に家計への影　</a:t>
            </a:r>
            <a:endParaRPr kumimoji="1" lang="en-US" altLang="ja-JP" sz="1200" dirty="0">
              <a:latin typeface="メイリオ" panose="020B0604030504040204" pitchFamily="50" charset="-128"/>
              <a:ea typeface="メイリオ" panose="020B0604030504040204" pitchFamily="50" charset="-128"/>
            </a:endParaRPr>
          </a:p>
          <a:p>
            <a:pPr>
              <a:lnSpc>
                <a:spcPct val="110000"/>
              </a:lnSpc>
            </a:pPr>
            <a:r>
              <a:rPr kumimoji="1" lang="ja-JP" altLang="en-US" sz="1200" dirty="0">
                <a:latin typeface="メイリオ" panose="020B0604030504040204" pitchFamily="50" charset="-128"/>
                <a:ea typeface="メイリオ" panose="020B0604030504040204" pitchFamily="50" charset="-128"/>
              </a:rPr>
              <a:t>　響が大きい世帯（新たに令和</a:t>
            </a:r>
            <a:r>
              <a:rPr kumimoji="1" lang="en-US" altLang="ja-JP" sz="1200" dirty="0">
                <a:latin typeface="メイリオ" panose="020B0604030504040204" pitchFamily="50" charset="-128"/>
                <a:ea typeface="メイリオ" panose="020B0604030504040204" pitchFamily="50" charset="-128"/>
              </a:rPr>
              <a:t>6</a:t>
            </a:r>
            <a:r>
              <a:rPr kumimoji="1" lang="ja-JP" altLang="en-US" sz="1200" dirty="0">
                <a:latin typeface="メイリオ" panose="020B0604030504040204" pitchFamily="50" charset="-128"/>
                <a:ea typeface="メイリオ" panose="020B0604030504040204" pitchFamily="50" charset="-128"/>
              </a:rPr>
              <a:t>年度住民税非課税となる世帯または住民税均等割のみ課税となる</a:t>
            </a:r>
            <a:endParaRPr kumimoji="1" lang="en-US" altLang="ja-JP" sz="1200" dirty="0">
              <a:latin typeface="メイリオ" panose="020B0604030504040204" pitchFamily="50" charset="-128"/>
              <a:ea typeface="メイリオ" panose="020B0604030504040204" pitchFamily="50" charset="-128"/>
            </a:endParaRPr>
          </a:p>
          <a:p>
            <a:pPr>
              <a:lnSpc>
                <a:spcPct val="110000"/>
              </a:lnSpc>
            </a:pPr>
            <a:r>
              <a:rPr kumimoji="1" lang="ja-JP" altLang="en-US" sz="1200" dirty="0">
                <a:latin typeface="メイリオ" panose="020B0604030504040204" pitchFamily="50" charset="-128"/>
                <a:ea typeface="メイリオ" panose="020B0604030504040204" pitchFamily="50" charset="-128"/>
              </a:rPr>
              <a:t>　世帯）を支援する給付金です。</a:t>
            </a:r>
            <a:endParaRPr kumimoji="1" lang="en-US" altLang="ja-JP" sz="1200" dirty="0">
              <a:latin typeface="メイリオ" panose="020B0604030504040204" pitchFamily="50" charset="-128"/>
              <a:ea typeface="メイリオ" panose="020B0604030504040204" pitchFamily="50" charset="-128"/>
            </a:endParaRPr>
          </a:p>
          <a:p>
            <a:pPr>
              <a:lnSpc>
                <a:spcPct val="110000"/>
              </a:lnSpc>
            </a:pPr>
            <a:r>
              <a:rPr kumimoji="1" lang="ja-JP" altLang="en-US" sz="1200" dirty="0">
                <a:latin typeface="メイリオ" panose="020B0604030504040204" pitchFamily="50" charset="-128"/>
                <a:ea typeface="メイリオ" panose="020B0604030504040204" pitchFamily="50" charset="-128"/>
              </a:rPr>
              <a:t>●　令和</a:t>
            </a:r>
            <a:r>
              <a:rPr kumimoji="1" lang="en-US" altLang="ja-JP" sz="1200" dirty="0">
                <a:latin typeface="メイリオ" panose="020B0604030504040204" pitchFamily="50" charset="-128"/>
                <a:ea typeface="メイリオ" panose="020B0604030504040204" pitchFamily="50" charset="-128"/>
              </a:rPr>
              <a:t>6</a:t>
            </a:r>
            <a:r>
              <a:rPr kumimoji="1" lang="ja-JP" altLang="en-US" sz="1200" dirty="0">
                <a:latin typeface="メイリオ" panose="020B0604030504040204" pitchFamily="50" charset="-128"/>
                <a:ea typeface="メイリオ" panose="020B0604030504040204" pitchFamily="50" charset="-128"/>
              </a:rPr>
              <a:t>年度物価高騰対応重点支援給付金の対象世帯で、</a:t>
            </a:r>
            <a:r>
              <a:rPr kumimoji="1" lang="en-US" altLang="ja-JP" sz="1200" dirty="0">
                <a:latin typeface="メイリオ" panose="020B0604030504040204" pitchFamily="50" charset="-128"/>
                <a:ea typeface="メイリオ" panose="020B0604030504040204" pitchFamily="50" charset="-128"/>
              </a:rPr>
              <a:t>18</a:t>
            </a:r>
            <a:r>
              <a:rPr kumimoji="1" lang="ja-JP" altLang="en-US" sz="1200" dirty="0">
                <a:latin typeface="メイリオ" panose="020B0604030504040204" pitchFamily="50" charset="-128"/>
                <a:ea typeface="メイリオ" panose="020B0604030504040204" pitchFamily="50" charset="-128"/>
              </a:rPr>
              <a:t>歳以下のこどもがいる世帯に対し</a:t>
            </a:r>
            <a:endParaRPr kumimoji="1" lang="en-US" altLang="ja-JP" sz="1200" dirty="0">
              <a:latin typeface="メイリオ" panose="020B0604030504040204" pitchFamily="50" charset="-128"/>
              <a:ea typeface="メイリオ" panose="020B0604030504040204" pitchFamily="50" charset="-128"/>
            </a:endParaRPr>
          </a:p>
          <a:p>
            <a:pPr>
              <a:lnSpc>
                <a:spcPct val="110000"/>
              </a:lnSpc>
            </a:pPr>
            <a:r>
              <a:rPr kumimoji="1" lang="ja-JP" altLang="en-US" sz="1200" dirty="0">
                <a:latin typeface="メイリオ" panose="020B0604030504040204" pitchFamily="50" charset="-128"/>
                <a:ea typeface="メイリオ" panose="020B0604030504040204" pitchFamily="50" charset="-128"/>
              </a:rPr>
              <a:t>　て、こども１名あたり</a:t>
            </a:r>
            <a:r>
              <a:rPr kumimoji="1" lang="en-US" altLang="ja-JP" sz="1200" dirty="0">
                <a:latin typeface="メイリオ" panose="020B0604030504040204" pitchFamily="50" charset="-128"/>
                <a:ea typeface="メイリオ" panose="020B0604030504040204" pitchFamily="50" charset="-128"/>
              </a:rPr>
              <a:t>5</a:t>
            </a:r>
            <a:r>
              <a:rPr kumimoji="1" lang="ja-JP" altLang="en-US" sz="1200" dirty="0">
                <a:latin typeface="メイリオ" panose="020B0604030504040204" pitchFamily="50" charset="-128"/>
                <a:ea typeface="メイリオ" panose="020B0604030504040204" pitchFamily="50" charset="-128"/>
              </a:rPr>
              <a:t>万円を給付します。</a:t>
            </a:r>
            <a:endParaRPr kumimoji="1" lang="en-US" altLang="ja-JP" sz="1200" dirty="0">
              <a:latin typeface="メイリオ" panose="020B0604030504040204" pitchFamily="50" charset="-128"/>
              <a:ea typeface="メイリオ" panose="020B0604030504040204" pitchFamily="50" charset="-128"/>
            </a:endParaRPr>
          </a:p>
          <a:p>
            <a:pPr marL="285750" indent="-285750">
              <a:lnSpc>
                <a:spcPct val="110000"/>
              </a:lnSpc>
              <a:spcBef>
                <a:spcPts val="600"/>
              </a:spcBef>
              <a:buFont typeface="Wingdings" panose="05000000000000000000" pitchFamily="2" charset="2"/>
              <a:buChar char="l"/>
            </a:pPr>
            <a:r>
              <a:rPr kumimoji="1" lang="ja-JP" altLang="en-US" sz="1200" dirty="0">
                <a:latin typeface="メイリオ" panose="020B0604030504040204" pitchFamily="50" charset="-128"/>
                <a:ea typeface="メイリオ" panose="020B0604030504040204" pitchFamily="50" charset="-128"/>
              </a:rPr>
              <a:t>給付金を受給するためには、</a:t>
            </a:r>
            <a:r>
              <a:rPr kumimoji="1" lang="ja-JP" altLang="en-US" sz="1200" u="sng" spc="100" dirty="0">
                <a:solidFill>
                  <a:srgbClr val="FF0000"/>
                </a:solidFill>
                <a:latin typeface="メイリオ" panose="020B0604030504040204" pitchFamily="50" charset="-128"/>
                <a:ea typeface="メイリオ" panose="020B0604030504040204" pitchFamily="50" charset="-128"/>
              </a:rPr>
              <a:t>手続きが必要</a:t>
            </a:r>
            <a:r>
              <a:rPr kumimoji="1" lang="ja-JP" altLang="en-US" sz="1200" dirty="0">
                <a:latin typeface="メイリオ" panose="020B0604030504040204" pitchFamily="50" charset="-128"/>
                <a:ea typeface="メイリオ" panose="020B0604030504040204" pitchFamily="50" charset="-128"/>
              </a:rPr>
              <a:t>です。</a:t>
            </a:r>
            <a:endParaRPr kumimoji="1" lang="en-US" altLang="ja-JP" sz="1200" dirty="0">
              <a:latin typeface="メイリオ" panose="020B0604030504040204" pitchFamily="50" charset="-128"/>
              <a:ea typeface="メイリオ" panose="020B0604030504040204" pitchFamily="50" charset="-128"/>
            </a:endParaRPr>
          </a:p>
        </p:txBody>
      </p:sp>
      <p:sp>
        <p:nvSpPr>
          <p:cNvPr id="28" name="正方形/長方形 27"/>
          <p:cNvSpPr/>
          <p:nvPr/>
        </p:nvSpPr>
        <p:spPr>
          <a:xfrm>
            <a:off x="201455" y="3569113"/>
            <a:ext cx="2840842" cy="861774"/>
          </a:xfrm>
          <a:prstGeom prst="rect">
            <a:avLst/>
          </a:prstGeom>
        </p:spPr>
        <p:txBody>
          <a:bodyPr wrap="none">
            <a:spAutoFit/>
          </a:bodyPr>
          <a:lstStyle/>
          <a:p>
            <a:r>
              <a:rPr kumimoji="1" lang="ja-JP" altLang="en-US" dirty="0">
                <a:latin typeface="メイリオ" panose="020B0604030504040204" pitchFamily="50" charset="-128"/>
                <a:ea typeface="メイリオ" panose="020B0604030504040204" pitchFamily="50" charset="-128"/>
              </a:rPr>
              <a:t>１世帯あたり</a:t>
            </a:r>
            <a:r>
              <a:rPr kumimoji="1" lang="en-US" altLang="ja-JP" sz="2400" spc="100" dirty="0">
                <a:latin typeface="メイリオ" panose="020B0604030504040204" pitchFamily="50" charset="-128"/>
                <a:ea typeface="メイリオ" panose="020B0604030504040204" pitchFamily="50" charset="-128"/>
              </a:rPr>
              <a:t>10</a:t>
            </a:r>
            <a:r>
              <a:rPr kumimoji="1" lang="ja-JP" altLang="en-US" spc="100" dirty="0">
                <a:latin typeface="メイリオ" panose="020B0604030504040204" pitchFamily="50" charset="-128"/>
                <a:ea typeface="メイリオ" panose="020B0604030504040204" pitchFamily="50" charset="-128"/>
              </a:rPr>
              <a:t>万円</a:t>
            </a:r>
            <a:endParaRPr kumimoji="1" lang="en-US" altLang="ja-JP" spc="100" dirty="0">
              <a:latin typeface="メイリオ" panose="020B0604030504040204" pitchFamily="50" charset="-128"/>
              <a:ea typeface="メイリオ" panose="020B0604030504040204" pitchFamily="50" charset="-128"/>
            </a:endParaRPr>
          </a:p>
          <a:p>
            <a:r>
              <a:rPr kumimoji="1" lang="ja-JP" altLang="en-US" spc="100" dirty="0">
                <a:latin typeface="メイリオ" panose="020B0604030504040204" pitchFamily="50" charset="-128"/>
                <a:ea typeface="メイリオ" panose="020B0604030504040204" pitchFamily="50" charset="-128"/>
              </a:rPr>
              <a:t>こども１名あたり</a:t>
            </a:r>
            <a:r>
              <a:rPr kumimoji="1" lang="en-US" altLang="ja-JP" sz="2400" spc="100" dirty="0">
                <a:latin typeface="メイリオ" panose="020B0604030504040204" pitchFamily="50" charset="-128"/>
                <a:ea typeface="メイリオ" panose="020B0604030504040204" pitchFamily="50" charset="-128"/>
              </a:rPr>
              <a:t>5</a:t>
            </a:r>
            <a:r>
              <a:rPr kumimoji="1" lang="ja-JP" altLang="en-US" spc="100" dirty="0">
                <a:latin typeface="メイリオ" panose="020B0604030504040204" pitchFamily="50" charset="-128"/>
                <a:ea typeface="メイリオ" panose="020B0604030504040204" pitchFamily="50" charset="-128"/>
              </a:rPr>
              <a:t>万円</a:t>
            </a:r>
          </a:p>
        </p:txBody>
      </p:sp>
      <p:sp>
        <p:nvSpPr>
          <p:cNvPr id="29" name="正方形/長方形 28"/>
          <p:cNvSpPr/>
          <p:nvPr/>
        </p:nvSpPr>
        <p:spPr>
          <a:xfrm>
            <a:off x="3705453" y="3521612"/>
            <a:ext cx="3322779" cy="803297"/>
          </a:xfrm>
          <a:prstGeom prst="rect">
            <a:avLst/>
          </a:prstGeom>
        </p:spPr>
        <p:txBody>
          <a:bodyPr wrap="square">
            <a:spAutoFit/>
          </a:bodyPr>
          <a:lstStyle/>
          <a:p>
            <a:pPr>
              <a:lnSpc>
                <a:spcPct val="110000"/>
              </a:lnSpc>
            </a:pPr>
            <a:r>
              <a:rPr kumimoji="1" lang="ja-JP" altLang="en-US" sz="1400" dirty="0">
                <a:latin typeface="メイリオ" panose="020B0604030504040204" pitchFamily="50" charset="-128"/>
                <a:ea typeface="メイリオ" panose="020B0604030504040204" pitchFamily="50" charset="-128"/>
              </a:rPr>
              <a:t>常総市が確認書</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または申請書</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を</a:t>
            </a:r>
            <a:r>
              <a:rPr kumimoji="1" lang="ja-JP" altLang="en-US" sz="1400" u="sng" dirty="0">
                <a:latin typeface="メイリオ" panose="020B0604030504040204" pitchFamily="50" charset="-128"/>
                <a:ea typeface="メイリオ" panose="020B0604030504040204" pitchFamily="50" charset="-128"/>
              </a:rPr>
              <a:t>受理した日から約１ヶ月程度</a:t>
            </a:r>
            <a:r>
              <a:rPr kumimoji="1" lang="ja-JP" altLang="en-US" sz="1400" dirty="0">
                <a:latin typeface="メイリオ" panose="020B0604030504040204" pitchFamily="50" charset="-128"/>
                <a:ea typeface="メイリオ" panose="020B0604030504040204" pitchFamily="50" charset="-128"/>
              </a:rPr>
              <a:t>が目安です。</a:t>
            </a:r>
            <a:endParaRPr kumimoji="1" lang="en-US" altLang="ja-JP" sz="1400" dirty="0">
              <a:latin typeface="メイリオ" panose="020B0604030504040204" pitchFamily="50" charset="-128"/>
              <a:ea typeface="メイリオ" panose="020B0604030504040204" pitchFamily="50" charset="-128"/>
            </a:endParaRPr>
          </a:p>
          <a:p>
            <a:pPr>
              <a:lnSpc>
                <a:spcPct val="110000"/>
              </a:lnSpc>
            </a:pPr>
            <a:r>
              <a:rPr kumimoji="1" lang="en-US" altLang="ja-JP" sz="1400" u="sng" dirty="0">
                <a:latin typeface="メイリオ" panose="020B0604030504040204" pitchFamily="50" charset="-128"/>
                <a:ea typeface="メイリオ" panose="020B0604030504040204" pitchFamily="50" charset="-128"/>
              </a:rPr>
              <a:t>10</a:t>
            </a:r>
            <a:r>
              <a:rPr kumimoji="1" lang="ja-JP" altLang="en-US" sz="1400" u="sng" dirty="0">
                <a:latin typeface="メイリオ" panose="020B0604030504040204" pitchFamily="50" charset="-128"/>
                <a:ea typeface="メイリオ" panose="020B0604030504040204" pitchFamily="50" charset="-128"/>
              </a:rPr>
              <a:t>万円給付後１ヶ月程度</a:t>
            </a:r>
          </a:p>
        </p:txBody>
      </p:sp>
      <p:grpSp>
        <p:nvGrpSpPr>
          <p:cNvPr id="18" name="グループ化 17">
            <a:extLst>
              <a:ext uri="{FF2B5EF4-FFF2-40B4-BE49-F238E27FC236}">
                <a16:creationId xmlns:a16="http://schemas.microsoft.com/office/drawing/2014/main" id="{52530C11-0D15-4E20-B926-29EAB170D743}"/>
              </a:ext>
            </a:extLst>
          </p:cNvPr>
          <p:cNvGrpSpPr/>
          <p:nvPr/>
        </p:nvGrpSpPr>
        <p:grpSpPr>
          <a:xfrm>
            <a:off x="1666" y="3230515"/>
            <a:ext cx="3365271" cy="372394"/>
            <a:chOff x="8619" y="3095972"/>
            <a:chExt cx="3365271" cy="372394"/>
          </a:xfrm>
        </p:grpSpPr>
        <p:sp>
          <p:nvSpPr>
            <p:cNvPr id="51" name="正方形/長方形 50"/>
            <p:cNvSpPr/>
            <p:nvPr/>
          </p:nvSpPr>
          <p:spPr>
            <a:xfrm>
              <a:off x="8619" y="3095972"/>
              <a:ext cx="3353530" cy="360000"/>
            </a:xfrm>
            <a:prstGeom prst="rect">
              <a:avLst/>
            </a:prstGeom>
            <a:solidFill>
              <a:schemeClr val="accent6">
                <a:lumMod val="60000"/>
                <a:lumOff val="4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52" name="正方形/長方形 51"/>
            <p:cNvSpPr/>
            <p:nvPr/>
          </p:nvSpPr>
          <p:spPr>
            <a:xfrm>
              <a:off x="322271" y="3108366"/>
              <a:ext cx="3051619" cy="3600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sz="2200" b="1" spc="200" dirty="0">
                  <a:solidFill>
                    <a:schemeClr val="bg1"/>
                  </a:solidFill>
                  <a:latin typeface="メイリオ" panose="020B0604030504040204" pitchFamily="50" charset="-128"/>
                  <a:ea typeface="メイリオ" panose="020B0604030504040204" pitchFamily="50" charset="-128"/>
                </a:rPr>
                <a:t>給付金の支給額</a:t>
              </a:r>
            </a:p>
          </p:txBody>
        </p:sp>
      </p:grpSp>
      <p:grpSp>
        <p:nvGrpSpPr>
          <p:cNvPr id="19" name="グループ化 18">
            <a:extLst>
              <a:ext uri="{FF2B5EF4-FFF2-40B4-BE49-F238E27FC236}">
                <a16:creationId xmlns:a16="http://schemas.microsoft.com/office/drawing/2014/main" id="{354B44E6-3DE7-4A54-93CE-5F98A0107F40}"/>
              </a:ext>
            </a:extLst>
          </p:cNvPr>
          <p:cNvGrpSpPr/>
          <p:nvPr/>
        </p:nvGrpSpPr>
        <p:grpSpPr>
          <a:xfrm>
            <a:off x="3480800" y="3172745"/>
            <a:ext cx="3348000" cy="372292"/>
            <a:chOff x="3495851" y="3088058"/>
            <a:chExt cx="3348000" cy="372292"/>
          </a:xfrm>
        </p:grpSpPr>
        <p:sp>
          <p:nvSpPr>
            <p:cNvPr id="53" name="正方形/長方形 52"/>
            <p:cNvSpPr/>
            <p:nvPr/>
          </p:nvSpPr>
          <p:spPr>
            <a:xfrm>
              <a:off x="3495851" y="3088058"/>
              <a:ext cx="3348000" cy="360000"/>
            </a:xfrm>
            <a:prstGeom prst="rect">
              <a:avLst/>
            </a:prstGeom>
            <a:solidFill>
              <a:schemeClr val="accent6">
                <a:lumMod val="60000"/>
                <a:lumOff val="4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54" name="正方形/長方形 53"/>
            <p:cNvSpPr/>
            <p:nvPr/>
          </p:nvSpPr>
          <p:spPr>
            <a:xfrm>
              <a:off x="3805379" y="3100350"/>
              <a:ext cx="3038472" cy="3600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sz="2200" b="1" spc="200" dirty="0">
                  <a:solidFill>
                    <a:schemeClr val="bg1"/>
                  </a:solidFill>
                  <a:latin typeface="メイリオ" panose="020B0604030504040204" pitchFamily="50" charset="-128"/>
                  <a:ea typeface="メイリオ" panose="020B0604030504040204" pitchFamily="50" charset="-128"/>
                </a:rPr>
                <a:t>給付金の支給時期</a:t>
              </a:r>
            </a:p>
          </p:txBody>
        </p:sp>
      </p:grpSp>
      <p:grpSp>
        <p:nvGrpSpPr>
          <p:cNvPr id="20" name="グループ化 19">
            <a:extLst>
              <a:ext uri="{FF2B5EF4-FFF2-40B4-BE49-F238E27FC236}">
                <a16:creationId xmlns:a16="http://schemas.microsoft.com/office/drawing/2014/main" id="{DAACD262-F93F-41D7-BCE7-F1B92F142077}"/>
              </a:ext>
            </a:extLst>
          </p:cNvPr>
          <p:cNvGrpSpPr/>
          <p:nvPr/>
        </p:nvGrpSpPr>
        <p:grpSpPr>
          <a:xfrm>
            <a:off x="-82403" y="800014"/>
            <a:ext cx="6958403" cy="1129969"/>
            <a:chOff x="-155513" y="607128"/>
            <a:chExt cx="6958403" cy="1034530"/>
          </a:xfrm>
        </p:grpSpPr>
        <p:sp>
          <p:nvSpPr>
            <p:cNvPr id="4" name="正方形/長方形 3"/>
            <p:cNvSpPr/>
            <p:nvPr/>
          </p:nvSpPr>
          <p:spPr>
            <a:xfrm>
              <a:off x="-80905" y="642619"/>
              <a:ext cx="6883795" cy="983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lnSpc>
                  <a:spcPts val="3000"/>
                </a:lnSpc>
              </a:pPr>
              <a:endParaRPr kumimoji="1" lang="ja-JP" altLang="en-US" sz="2000" b="1" spc="300" dirty="0">
                <a:latin typeface="メイリオ" panose="020B0604030504040204" pitchFamily="50" charset="-128"/>
                <a:ea typeface="メイリオ" panose="020B0604030504040204" pitchFamily="50" charset="-128"/>
              </a:endParaRPr>
            </a:p>
          </p:txBody>
        </p:sp>
        <p:sp>
          <p:nvSpPr>
            <p:cNvPr id="12" name="正方形/長方形 11"/>
            <p:cNvSpPr/>
            <p:nvPr/>
          </p:nvSpPr>
          <p:spPr>
            <a:xfrm>
              <a:off x="-155513" y="607128"/>
              <a:ext cx="6858000" cy="1034530"/>
            </a:xfrm>
            <a:prstGeom prst="rect">
              <a:avLst/>
            </a:prstGeom>
          </p:spPr>
          <p:txBody>
            <a:bodyPr wrap="square">
              <a:spAutoFit/>
            </a:bodyPr>
            <a:lstStyle/>
            <a:p>
              <a:pPr lvl="0" algn="ctr">
                <a:lnSpc>
                  <a:spcPts val="3000"/>
                </a:lnSpc>
              </a:pPr>
              <a:r>
                <a:rPr kumimoji="1" lang="ja-JP" altLang="en-US" sz="2400" b="1" spc="200" dirty="0">
                  <a:solidFill>
                    <a:prstClr val="white"/>
                  </a:solidFill>
                  <a:latin typeface="メイリオ" panose="020B0604030504040204" pitchFamily="50" charset="-128"/>
                  <a:ea typeface="メイリオ" panose="020B0604030504040204" pitchFamily="50" charset="-128"/>
                </a:rPr>
                <a:t>令和</a:t>
              </a:r>
              <a:r>
                <a:rPr kumimoji="1" lang="en-US" altLang="ja-JP" sz="2400" b="1" spc="200" dirty="0">
                  <a:solidFill>
                    <a:prstClr val="white"/>
                  </a:solidFill>
                  <a:latin typeface="メイリオ" panose="020B0604030504040204" pitchFamily="50" charset="-128"/>
                  <a:ea typeface="メイリオ" panose="020B0604030504040204" pitchFamily="50" charset="-128"/>
                </a:rPr>
                <a:t>6</a:t>
              </a:r>
              <a:r>
                <a:rPr kumimoji="1" lang="ja-JP" altLang="en-US" sz="2400" b="1" spc="200" dirty="0">
                  <a:solidFill>
                    <a:prstClr val="white"/>
                  </a:solidFill>
                  <a:latin typeface="メイリオ" panose="020B0604030504040204" pitchFamily="50" charset="-128"/>
                  <a:ea typeface="メイリオ" panose="020B0604030504040204" pitchFamily="50" charset="-128"/>
                </a:rPr>
                <a:t>年度物価高騰対応</a:t>
              </a:r>
              <a:r>
                <a:rPr kumimoji="1" lang="ja-JP" altLang="en-US" sz="2400" b="1" spc="200" dirty="0">
                  <a:solidFill>
                    <a:schemeClr val="bg1"/>
                  </a:solidFill>
                  <a:latin typeface="メイリオ" panose="020B0604030504040204" pitchFamily="50" charset="-128"/>
                  <a:ea typeface="メイリオ" panose="020B0604030504040204" pitchFamily="50" charset="-128"/>
                </a:rPr>
                <a:t>重点</a:t>
              </a:r>
              <a:r>
                <a:rPr kumimoji="1" lang="ja-JP" altLang="en-US" sz="2400" b="1" spc="200" dirty="0">
                  <a:solidFill>
                    <a:prstClr val="white"/>
                  </a:solidFill>
                  <a:latin typeface="メイリオ" panose="020B0604030504040204" pitchFamily="50" charset="-128"/>
                  <a:ea typeface="メイリオ" panose="020B0604030504040204" pitchFamily="50" charset="-128"/>
                </a:rPr>
                <a:t>支援給付金</a:t>
              </a:r>
              <a:endParaRPr kumimoji="1" lang="en-US" altLang="ja-JP" sz="2400" b="1" spc="200" dirty="0">
                <a:solidFill>
                  <a:prstClr val="white"/>
                </a:solidFill>
                <a:latin typeface="メイリオ" panose="020B0604030504040204" pitchFamily="50" charset="-128"/>
                <a:ea typeface="メイリオ" panose="020B0604030504040204" pitchFamily="50" charset="-128"/>
              </a:endParaRPr>
            </a:p>
            <a:p>
              <a:pPr lvl="0" algn="ctr">
                <a:lnSpc>
                  <a:spcPts val="3000"/>
                </a:lnSpc>
              </a:pPr>
              <a:r>
                <a:rPr kumimoji="1" lang="ja-JP" altLang="en-US" sz="2400" b="1" spc="200" dirty="0">
                  <a:solidFill>
                    <a:prstClr val="white"/>
                  </a:solidFill>
                  <a:latin typeface="メイリオ" panose="020B0604030504040204" pitchFamily="50" charset="-128"/>
                  <a:ea typeface="メイリオ" panose="020B0604030504040204" pitchFamily="50" charset="-128"/>
                </a:rPr>
                <a:t>（</a:t>
              </a:r>
              <a:r>
                <a:rPr kumimoji="1" lang="en-US" altLang="ja-JP" sz="2400" b="1" spc="200" dirty="0">
                  <a:solidFill>
                    <a:prstClr val="white"/>
                  </a:solidFill>
                  <a:latin typeface="メイリオ" panose="020B0604030504040204" pitchFamily="50" charset="-128"/>
                  <a:ea typeface="メイリオ" panose="020B0604030504040204" pitchFamily="50" charset="-128"/>
                </a:rPr>
                <a:t>10</a:t>
              </a:r>
              <a:r>
                <a:rPr kumimoji="1" lang="ja-JP" altLang="en-US" sz="2400" b="1" spc="200" dirty="0">
                  <a:solidFill>
                    <a:prstClr val="white"/>
                  </a:solidFill>
                  <a:latin typeface="メイリオ" panose="020B0604030504040204" pitchFamily="50" charset="-128"/>
                  <a:ea typeface="メイリオ" panose="020B0604030504040204" pitchFamily="50" charset="-128"/>
                </a:rPr>
                <a:t>万円</a:t>
              </a:r>
              <a:r>
                <a:rPr kumimoji="1" lang="en-US" altLang="ja-JP" sz="2400" b="1" spc="200" dirty="0">
                  <a:solidFill>
                    <a:prstClr val="white"/>
                  </a:solidFill>
                  <a:latin typeface="メイリオ" panose="020B0604030504040204" pitchFamily="50" charset="-128"/>
                  <a:ea typeface="メイリオ" panose="020B0604030504040204" pitchFamily="50" charset="-128"/>
                </a:rPr>
                <a:t>/1</a:t>
              </a:r>
              <a:r>
                <a:rPr kumimoji="1" lang="ja-JP" altLang="en-US" sz="2400" b="1" spc="200" dirty="0">
                  <a:solidFill>
                    <a:prstClr val="white"/>
                  </a:solidFill>
                  <a:latin typeface="メイリオ" panose="020B0604030504040204" pitchFamily="50" charset="-128"/>
                  <a:ea typeface="メイリオ" panose="020B0604030504040204" pitchFamily="50" charset="-128"/>
                </a:rPr>
                <a:t>世帯）、（</a:t>
              </a:r>
              <a:r>
                <a:rPr kumimoji="1" lang="en-US" altLang="ja-JP" sz="2400" b="1" spc="200" dirty="0">
                  <a:solidFill>
                    <a:prstClr val="white"/>
                  </a:solidFill>
                  <a:latin typeface="メイリオ" panose="020B0604030504040204" pitchFamily="50" charset="-128"/>
                  <a:ea typeface="メイリオ" panose="020B0604030504040204" pitchFamily="50" charset="-128"/>
                </a:rPr>
                <a:t>5</a:t>
              </a:r>
              <a:r>
                <a:rPr kumimoji="1" lang="ja-JP" altLang="en-US" sz="2400" b="1" spc="200" dirty="0">
                  <a:solidFill>
                    <a:prstClr val="white"/>
                  </a:solidFill>
                  <a:latin typeface="メイリオ" panose="020B0604030504040204" pitchFamily="50" charset="-128"/>
                  <a:ea typeface="メイリオ" panose="020B0604030504040204" pitchFamily="50" charset="-128"/>
                </a:rPr>
                <a:t>万円</a:t>
              </a:r>
              <a:r>
                <a:rPr kumimoji="1" lang="en-US" altLang="ja-JP" sz="2400" b="1" spc="200" dirty="0">
                  <a:solidFill>
                    <a:prstClr val="white"/>
                  </a:solidFill>
                  <a:latin typeface="メイリオ" panose="020B0604030504040204" pitchFamily="50" charset="-128"/>
                  <a:ea typeface="メイリオ" panose="020B0604030504040204" pitchFamily="50" charset="-128"/>
                </a:rPr>
                <a:t>/</a:t>
              </a:r>
              <a:r>
                <a:rPr kumimoji="1" lang="ja-JP" altLang="en-US" sz="2400" b="1" spc="200" dirty="0">
                  <a:solidFill>
                    <a:prstClr val="white"/>
                  </a:solidFill>
                  <a:latin typeface="メイリオ" panose="020B0604030504040204" pitchFamily="50" charset="-128"/>
                  <a:ea typeface="メイリオ" panose="020B0604030504040204" pitchFamily="50" charset="-128"/>
                </a:rPr>
                <a:t>こども</a:t>
              </a:r>
              <a:r>
                <a:rPr kumimoji="1" lang="en-US" altLang="ja-JP" sz="2400" b="1" spc="200" dirty="0">
                  <a:solidFill>
                    <a:prstClr val="white"/>
                  </a:solidFill>
                  <a:latin typeface="メイリオ" panose="020B0604030504040204" pitchFamily="50" charset="-128"/>
                  <a:ea typeface="メイリオ" panose="020B0604030504040204" pitchFamily="50" charset="-128"/>
                </a:rPr>
                <a:t>1</a:t>
              </a:r>
              <a:r>
                <a:rPr kumimoji="1" lang="ja-JP" altLang="en-US" sz="2400" b="1" spc="200" dirty="0">
                  <a:solidFill>
                    <a:prstClr val="white"/>
                  </a:solidFill>
                  <a:latin typeface="メイリオ" panose="020B0604030504040204" pitchFamily="50" charset="-128"/>
                  <a:ea typeface="メイリオ" panose="020B0604030504040204" pitchFamily="50" charset="-128"/>
                </a:rPr>
                <a:t>名）</a:t>
              </a:r>
              <a:r>
                <a:rPr kumimoji="1" lang="ja-JP" altLang="en-US" sz="2600" b="1" spc="200" dirty="0">
                  <a:solidFill>
                    <a:schemeClr val="bg1"/>
                  </a:solidFill>
                  <a:latin typeface="メイリオ" panose="020B0604030504040204" pitchFamily="50" charset="-128"/>
                  <a:ea typeface="メイリオ" panose="020B0604030504040204" pitchFamily="50" charset="-128"/>
                </a:rPr>
                <a:t>のご案内</a:t>
              </a:r>
              <a:endParaRPr kumimoji="1" lang="en-US" altLang="ja-JP" sz="2600" b="1" spc="200" dirty="0">
                <a:solidFill>
                  <a:schemeClr val="bg1"/>
                </a:solidFill>
                <a:latin typeface="メイリオ" panose="020B0604030504040204" pitchFamily="50" charset="-128"/>
                <a:ea typeface="メイリオ" panose="020B0604030504040204" pitchFamily="50" charset="-128"/>
              </a:endParaRPr>
            </a:p>
          </p:txBody>
        </p:sp>
      </p:grpSp>
      <p:sp>
        <p:nvSpPr>
          <p:cNvPr id="27" name="正方形/長方形 26">
            <a:extLst>
              <a:ext uri="{FF2B5EF4-FFF2-40B4-BE49-F238E27FC236}">
                <a16:creationId xmlns:a16="http://schemas.microsoft.com/office/drawing/2014/main" id="{FE0B9DBC-A89B-4D69-B045-65021BB4B632}"/>
              </a:ext>
            </a:extLst>
          </p:cNvPr>
          <p:cNvSpPr/>
          <p:nvPr/>
        </p:nvSpPr>
        <p:spPr>
          <a:xfrm>
            <a:off x="7816" y="282893"/>
            <a:ext cx="6938505" cy="646331"/>
          </a:xfrm>
          <a:prstGeom prst="rect">
            <a:avLst/>
          </a:prstGeom>
        </p:spPr>
        <p:txBody>
          <a:bodyPr wrap="square">
            <a:spAutoFit/>
          </a:bodyPr>
          <a:lstStyle/>
          <a:p>
            <a:r>
              <a:rPr kumimoji="1" lang="ja-JP" altLang="en-US" b="1" spc="30" dirty="0">
                <a:solidFill>
                  <a:srgbClr val="548235"/>
                </a:solidFill>
                <a:latin typeface="メイリオ" panose="020B0604030504040204" pitchFamily="50" charset="-128"/>
                <a:ea typeface="メイリオ" panose="020B0604030504040204" pitchFamily="50" charset="-128"/>
              </a:rPr>
              <a:t>新たに令和</a:t>
            </a:r>
            <a:r>
              <a:rPr kumimoji="1" lang="en-US" altLang="ja-JP" b="1" spc="30" dirty="0">
                <a:solidFill>
                  <a:srgbClr val="548235"/>
                </a:solidFill>
                <a:latin typeface="メイリオ" panose="020B0604030504040204" pitchFamily="50" charset="-128"/>
                <a:ea typeface="メイリオ" panose="020B0604030504040204" pitchFamily="50" charset="-128"/>
              </a:rPr>
              <a:t>6</a:t>
            </a:r>
            <a:r>
              <a:rPr kumimoji="1" lang="ja-JP" altLang="en-US" b="1" spc="30" dirty="0">
                <a:solidFill>
                  <a:srgbClr val="548235"/>
                </a:solidFill>
                <a:latin typeface="メイリオ" panose="020B0604030504040204" pitchFamily="50" charset="-128"/>
                <a:ea typeface="メイリオ" panose="020B0604030504040204" pitchFamily="50" charset="-128"/>
              </a:rPr>
              <a:t>年度住民税非課税となる世帯または新たに住民税均等割のみ課税となる世帯の皆さまへ　　　　　　　　　　　　</a:t>
            </a:r>
          </a:p>
        </p:txBody>
      </p:sp>
      <p:grpSp>
        <p:nvGrpSpPr>
          <p:cNvPr id="14" name="グループ化 13">
            <a:extLst>
              <a:ext uri="{FF2B5EF4-FFF2-40B4-BE49-F238E27FC236}">
                <a16:creationId xmlns:a16="http://schemas.microsoft.com/office/drawing/2014/main" id="{741CEA42-3FC8-43B1-B5F9-D5A6D9E432D3}"/>
              </a:ext>
            </a:extLst>
          </p:cNvPr>
          <p:cNvGrpSpPr/>
          <p:nvPr/>
        </p:nvGrpSpPr>
        <p:grpSpPr>
          <a:xfrm>
            <a:off x="29812" y="6887354"/>
            <a:ext cx="3348000" cy="942207"/>
            <a:chOff x="0" y="7045300"/>
            <a:chExt cx="3348000" cy="942207"/>
          </a:xfrm>
        </p:grpSpPr>
        <p:sp>
          <p:nvSpPr>
            <p:cNvPr id="3" name="角丸四角形 2"/>
            <p:cNvSpPr/>
            <p:nvPr/>
          </p:nvSpPr>
          <p:spPr>
            <a:xfrm>
              <a:off x="0" y="7045300"/>
              <a:ext cx="3348000" cy="942207"/>
            </a:xfrm>
            <a:prstGeom prst="roundRect">
              <a:avLst>
                <a:gd name="adj" fmla="val 8827"/>
              </a:avLst>
            </a:prstGeom>
            <a:solidFill>
              <a:schemeClr val="bg1"/>
            </a:solidFill>
            <a:ln w="28575">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      令和</a:t>
              </a:r>
              <a:r>
                <a:rPr kumimoji="1" lang="en-US" altLang="ja-JP" sz="1600" dirty="0">
                  <a:solidFill>
                    <a:schemeClr val="tx1"/>
                  </a:solidFill>
                  <a:latin typeface="メイリオ" panose="020B0604030504040204" pitchFamily="50" charset="-128"/>
                  <a:ea typeface="メイリオ" panose="020B0604030504040204" pitchFamily="50" charset="-128"/>
                </a:rPr>
                <a:t>6</a:t>
              </a:r>
              <a:r>
                <a:rPr kumimoji="1" lang="ja-JP" altLang="en-US" sz="1600" dirty="0">
                  <a:solidFill>
                    <a:schemeClr val="tx1"/>
                  </a:solidFill>
                  <a:latin typeface="メイリオ" panose="020B0604030504040204" pitchFamily="50" charset="-128"/>
                  <a:ea typeface="メイリオ" panose="020B0604030504040204" pitchFamily="50" charset="-128"/>
                </a:rPr>
                <a:t>年</a:t>
              </a:r>
              <a:r>
                <a:rPr kumimoji="1" lang="en-US" altLang="ja-JP" sz="1600" dirty="0">
                  <a:solidFill>
                    <a:schemeClr val="tx1"/>
                  </a:solidFill>
                  <a:latin typeface="メイリオ" panose="020B0604030504040204" pitchFamily="50" charset="-128"/>
                  <a:ea typeface="メイリオ" panose="020B0604030504040204" pitchFamily="50" charset="-128"/>
                </a:rPr>
                <a:t>1</a:t>
              </a:r>
              <a:r>
                <a:rPr kumimoji="1" lang="ja-JP" altLang="en-US" sz="1600" dirty="0">
                  <a:solidFill>
                    <a:schemeClr val="tx1"/>
                  </a:solidFill>
                  <a:latin typeface="メイリオ" panose="020B0604030504040204" pitchFamily="50" charset="-128"/>
                  <a:ea typeface="メイリオ" panose="020B0604030504040204" pitchFamily="50" charset="-128"/>
                </a:rPr>
                <a:t>月</a:t>
              </a:r>
              <a:r>
                <a:rPr kumimoji="1" lang="en-US" altLang="ja-JP" sz="1600" dirty="0">
                  <a:solidFill>
                    <a:schemeClr val="tx1"/>
                  </a:solidFill>
                  <a:latin typeface="メイリオ" panose="020B0604030504040204" pitchFamily="50" charset="-128"/>
                  <a:ea typeface="メイリオ" panose="020B0604030504040204" pitchFamily="50" charset="-128"/>
                </a:rPr>
                <a:t>1</a:t>
              </a:r>
              <a:r>
                <a:rPr kumimoji="1" lang="ja-JP" altLang="en-US" sz="1600" dirty="0">
                  <a:solidFill>
                    <a:schemeClr val="tx1"/>
                  </a:solidFill>
                  <a:latin typeface="メイリオ" panose="020B0604030504040204" pitchFamily="50" charset="-128"/>
                  <a:ea typeface="メイリオ" panose="020B0604030504040204" pitchFamily="50" charset="-128"/>
                </a:rPr>
                <a:t>日以前から世帯の　　</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rPr>
                <a:t>　　全員が現住所にお住まいの世帯</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24" name="角丸四角形 2">
              <a:extLst>
                <a:ext uri="{FF2B5EF4-FFF2-40B4-BE49-F238E27FC236}">
                  <a16:creationId xmlns:a16="http://schemas.microsoft.com/office/drawing/2014/main" id="{26712AA6-2B16-4F93-9A51-E4578E02340E}"/>
                </a:ext>
              </a:extLst>
            </p:cNvPr>
            <p:cNvSpPr/>
            <p:nvPr/>
          </p:nvSpPr>
          <p:spPr>
            <a:xfrm>
              <a:off x="59075" y="7148922"/>
              <a:ext cx="334727" cy="777876"/>
            </a:xfrm>
            <a:prstGeom prst="roundRect">
              <a:avLst>
                <a:gd name="adj" fmla="val 882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800" dirty="0">
                  <a:solidFill>
                    <a:schemeClr val="tx1"/>
                  </a:solidFill>
                  <a:latin typeface="メイリオ" panose="020B0604030504040204" pitchFamily="50" charset="-128"/>
                  <a:ea typeface="メイリオ" panose="020B0604030504040204" pitchFamily="50" charset="-128"/>
                </a:rPr>
                <a:t>Ⅰ</a:t>
              </a:r>
            </a:p>
          </p:txBody>
        </p:sp>
      </p:grpSp>
      <p:grpSp>
        <p:nvGrpSpPr>
          <p:cNvPr id="15" name="グループ化 14">
            <a:extLst>
              <a:ext uri="{FF2B5EF4-FFF2-40B4-BE49-F238E27FC236}">
                <a16:creationId xmlns:a16="http://schemas.microsoft.com/office/drawing/2014/main" id="{0E86C0E1-E2C8-4689-8658-6587C63C511E}"/>
              </a:ext>
            </a:extLst>
          </p:cNvPr>
          <p:cNvGrpSpPr/>
          <p:nvPr/>
        </p:nvGrpSpPr>
        <p:grpSpPr>
          <a:xfrm>
            <a:off x="3480189" y="6905703"/>
            <a:ext cx="3354170" cy="913769"/>
            <a:chOff x="3471385" y="7073738"/>
            <a:chExt cx="3354170" cy="913769"/>
          </a:xfrm>
        </p:grpSpPr>
        <p:sp>
          <p:nvSpPr>
            <p:cNvPr id="31" name="角丸四角形 2">
              <a:extLst>
                <a:ext uri="{FF2B5EF4-FFF2-40B4-BE49-F238E27FC236}">
                  <a16:creationId xmlns:a16="http://schemas.microsoft.com/office/drawing/2014/main" id="{E133D67B-53C6-40B5-9E6E-5CDD13C77D33}"/>
                </a:ext>
              </a:extLst>
            </p:cNvPr>
            <p:cNvSpPr/>
            <p:nvPr/>
          </p:nvSpPr>
          <p:spPr>
            <a:xfrm>
              <a:off x="3471385" y="7073738"/>
              <a:ext cx="3354170" cy="913769"/>
            </a:xfrm>
            <a:prstGeom prst="roundRect">
              <a:avLst>
                <a:gd name="adj" fmla="val 8827"/>
              </a:avLst>
            </a:prstGeom>
            <a:solidFill>
              <a:schemeClr val="bg1"/>
            </a:solidFill>
            <a:ln w="28575">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　　令和</a:t>
              </a:r>
              <a:r>
                <a:rPr kumimoji="1" lang="en-US" altLang="ja-JP" sz="1600" dirty="0">
                  <a:solidFill>
                    <a:schemeClr val="tx1"/>
                  </a:solidFill>
                  <a:latin typeface="メイリオ" panose="020B0604030504040204" pitchFamily="50" charset="-128"/>
                  <a:ea typeface="メイリオ" panose="020B0604030504040204" pitchFamily="50" charset="-128"/>
                </a:rPr>
                <a:t>6</a:t>
              </a:r>
              <a:r>
                <a:rPr kumimoji="1" lang="ja-JP" altLang="en-US" sz="1600" dirty="0">
                  <a:solidFill>
                    <a:schemeClr val="tx1"/>
                  </a:solidFill>
                  <a:latin typeface="メイリオ" panose="020B0604030504040204" pitchFamily="50" charset="-128"/>
                  <a:ea typeface="メイリオ" panose="020B0604030504040204" pitchFamily="50" charset="-128"/>
                </a:rPr>
                <a:t>年</a:t>
              </a:r>
              <a:r>
                <a:rPr kumimoji="1" lang="en-US" altLang="ja-JP" sz="1600" dirty="0">
                  <a:solidFill>
                    <a:schemeClr val="tx1"/>
                  </a:solidFill>
                  <a:latin typeface="メイリオ" panose="020B0604030504040204" pitchFamily="50" charset="-128"/>
                  <a:ea typeface="メイリオ" panose="020B0604030504040204" pitchFamily="50" charset="-128"/>
                </a:rPr>
                <a:t>1</a:t>
              </a:r>
              <a:r>
                <a:rPr kumimoji="1" lang="ja-JP" altLang="en-US" sz="1600" dirty="0">
                  <a:solidFill>
                    <a:schemeClr val="tx1"/>
                  </a:solidFill>
                  <a:latin typeface="メイリオ" panose="020B0604030504040204" pitchFamily="50" charset="-128"/>
                  <a:ea typeface="メイリオ" panose="020B0604030504040204" pitchFamily="50" charset="-128"/>
                </a:rPr>
                <a:t>月</a:t>
              </a:r>
              <a:r>
                <a:rPr kumimoji="1" lang="en-US" altLang="ja-JP" sz="1600" dirty="0">
                  <a:solidFill>
                    <a:schemeClr val="tx1"/>
                  </a:solidFill>
                  <a:latin typeface="メイリオ" panose="020B0604030504040204" pitchFamily="50" charset="-128"/>
                  <a:ea typeface="メイリオ" panose="020B0604030504040204" pitchFamily="50" charset="-128"/>
                </a:rPr>
                <a:t>2</a:t>
              </a:r>
              <a:r>
                <a:rPr kumimoji="1" lang="ja-JP" altLang="en-US" sz="1600" dirty="0">
                  <a:solidFill>
                    <a:schemeClr val="tx1"/>
                  </a:solidFill>
                  <a:latin typeface="メイリオ" panose="020B0604030504040204" pitchFamily="50" charset="-128"/>
                  <a:ea typeface="メイリオ" panose="020B0604030504040204" pitchFamily="50" charset="-128"/>
                </a:rPr>
                <a:t>日以降に市外から　</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rPr>
                <a:t>　　転入した世帯、または市外から</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rPr>
                <a:t>　　転入した方がいる世帯</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32" name="角丸四角形 2">
              <a:extLst>
                <a:ext uri="{FF2B5EF4-FFF2-40B4-BE49-F238E27FC236}">
                  <a16:creationId xmlns:a16="http://schemas.microsoft.com/office/drawing/2014/main" id="{705BB258-1B86-4037-B5A4-F48001CFF981}"/>
                </a:ext>
              </a:extLst>
            </p:cNvPr>
            <p:cNvSpPr/>
            <p:nvPr/>
          </p:nvSpPr>
          <p:spPr>
            <a:xfrm>
              <a:off x="3529286" y="7141685"/>
              <a:ext cx="334727" cy="777876"/>
            </a:xfrm>
            <a:prstGeom prst="roundRect">
              <a:avLst>
                <a:gd name="adj" fmla="val 882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800" dirty="0">
                  <a:solidFill>
                    <a:schemeClr val="tx1"/>
                  </a:solidFill>
                  <a:latin typeface="メイリオ" panose="020B0604030504040204" pitchFamily="50" charset="-128"/>
                  <a:ea typeface="メイリオ" panose="020B0604030504040204" pitchFamily="50" charset="-128"/>
                </a:rPr>
                <a:t>Ⅱ</a:t>
              </a:r>
            </a:p>
          </p:txBody>
        </p:sp>
      </p:grpSp>
      <p:grpSp>
        <p:nvGrpSpPr>
          <p:cNvPr id="16" name="グループ化 15">
            <a:extLst>
              <a:ext uri="{FF2B5EF4-FFF2-40B4-BE49-F238E27FC236}">
                <a16:creationId xmlns:a16="http://schemas.microsoft.com/office/drawing/2014/main" id="{4810A154-C352-4B42-A40E-CF566BDEC8F6}"/>
              </a:ext>
            </a:extLst>
          </p:cNvPr>
          <p:cNvGrpSpPr/>
          <p:nvPr/>
        </p:nvGrpSpPr>
        <p:grpSpPr>
          <a:xfrm>
            <a:off x="42648" y="8132308"/>
            <a:ext cx="3348937" cy="1513374"/>
            <a:chOff x="40442" y="8301846"/>
            <a:chExt cx="3348937" cy="1524714"/>
          </a:xfrm>
        </p:grpSpPr>
        <p:grpSp>
          <p:nvGrpSpPr>
            <p:cNvPr id="5" name="グループ化 4">
              <a:extLst>
                <a:ext uri="{FF2B5EF4-FFF2-40B4-BE49-F238E27FC236}">
                  <a16:creationId xmlns:a16="http://schemas.microsoft.com/office/drawing/2014/main" id="{D47B1D49-1AD1-4276-A601-F8A54AF19E01}"/>
                </a:ext>
              </a:extLst>
            </p:cNvPr>
            <p:cNvGrpSpPr/>
            <p:nvPr/>
          </p:nvGrpSpPr>
          <p:grpSpPr>
            <a:xfrm>
              <a:off x="40442" y="8301846"/>
              <a:ext cx="3348937" cy="1524714"/>
              <a:chOff x="14150" y="8294605"/>
              <a:chExt cx="3348937" cy="1524714"/>
            </a:xfrm>
          </p:grpSpPr>
          <p:pic>
            <p:nvPicPr>
              <p:cNvPr id="17" name="図 16"/>
              <p:cNvPicPr>
                <a:picLocks noChangeAspect="1"/>
              </p:cNvPicPr>
              <p:nvPr/>
            </p:nvPicPr>
            <p:blipFill>
              <a:blip r:embed="rId3">
                <a:clrChange>
                  <a:clrFrom>
                    <a:srgbClr val="FFFFFF"/>
                  </a:clrFrom>
                  <a:clrTo>
                    <a:srgbClr val="FFFFFF">
                      <a:alpha val="0"/>
                    </a:srgbClr>
                  </a:clrTo>
                </a:clrChange>
              </a:blip>
              <a:stretch>
                <a:fillRect/>
              </a:stretch>
            </p:blipFill>
            <p:spPr>
              <a:xfrm>
                <a:off x="2780791" y="9110902"/>
                <a:ext cx="582296" cy="533010"/>
              </a:xfrm>
              <a:prstGeom prst="rect">
                <a:avLst/>
              </a:prstGeom>
            </p:spPr>
          </p:pic>
          <p:sp>
            <p:nvSpPr>
              <p:cNvPr id="10" name="正方形/長方形 9"/>
              <p:cNvSpPr/>
              <p:nvPr/>
            </p:nvSpPr>
            <p:spPr>
              <a:xfrm>
                <a:off x="14150" y="8294605"/>
                <a:ext cx="3299199" cy="1524714"/>
              </a:xfrm>
              <a:prstGeom prst="rect">
                <a:avLst/>
              </a:prstGeom>
              <a:noFill/>
              <a:ln w="28575">
                <a:solidFill>
                  <a:srgbClr val="548235"/>
                </a:solidFill>
              </a:ln>
            </p:spPr>
            <p:style>
              <a:lnRef idx="2">
                <a:schemeClr val="accent2"/>
              </a:lnRef>
              <a:fillRef idx="1">
                <a:schemeClr val="lt1"/>
              </a:fillRef>
              <a:effectRef idx="0">
                <a:schemeClr val="accent2"/>
              </a:effectRef>
              <a:fontRef idx="minor">
                <a:schemeClr val="dk1"/>
              </a:fontRef>
            </p:style>
            <p:txBody>
              <a:bodyPr wrap="square" lIns="36000" tIns="144000" rIns="36000">
                <a:noAutofit/>
              </a:bodyPr>
              <a:lstStyle/>
              <a:p>
                <a:pPr>
                  <a:lnSpc>
                    <a:spcPct val="110000"/>
                  </a:lnSpc>
                </a:pPr>
                <a:r>
                  <a:rPr kumimoji="1" lang="ja-JP" altLang="en-US" sz="1600" dirty="0">
                    <a:solidFill>
                      <a:schemeClr val="tx1"/>
                    </a:solidFill>
                    <a:latin typeface="メイリオ" panose="020B0604030504040204" pitchFamily="50" charset="-128"/>
                    <a:ea typeface="メイリオ" panose="020B0604030504040204" pitchFamily="50" charset="-128"/>
                  </a:rPr>
                  <a:t>　</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lnSpc>
                    <a:spcPct val="110000"/>
                  </a:lnSpc>
                </a:pP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400" b="1" dirty="0">
                    <a:solidFill>
                      <a:schemeClr val="tx1"/>
                    </a:solidFill>
                    <a:latin typeface="メイリオ" panose="020B0604030504040204" pitchFamily="50" charset="-128"/>
                    <a:ea typeface="メイリオ" panose="020B0604030504040204" pitchFamily="50" charset="-128"/>
                  </a:rPr>
                  <a:t>返送期限：令和</a:t>
                </a:r>
                <a:r>
                  <a:rPr lang="en-US" altLang="ja-JP" sz="1400" b="1" dirty="0">
                    <a:solidFill>
                      <a:schemeClr val="tx1"/>
                    </a:solidFill>
                    <a:latin typeface="メイリオ" panose="020B0604030504040204" pitchFamily="50" charset="-128"/>
                    <a:ea typeface="メイリオ" panose="020B0604030504040204" pitchFamily="50" charset="-128"/>
                  </a:rPr>
                  <a:t>6</a:t>
                </a:r>
                <a:r>
                  <a:rPr lang="ja-JP" altLang="en-US" sz="1400" b="1" dirty="0">
                    <a:solidFill>
                      <a:schemeClr val="tx1"/>
                    </a:solidFill>
                    <a:latin typeface="メイリオ" panose="020B0604030504040204" pitchFamily="50" charset="-128"/>
                    <a:ea typeface="メイリオ" panose="020B0604030504040204" pitchFamily="50" charset="-128"/>
                  </a:rPr>
                  <a:t>年</a:t>
                </a:r>
                <a:r>
                  <a:rPr lang="en-US" altLang="ja-JP" sz="1400" b="1" dirty="0">
                    <a:solidFill>
                      <a:schemeClr val="tx1"/>
                    </a:solidFill>
                    <a:latin typeface="メイリオ" panose="020B0604030504040204" pitchFamily="50" charset="-128"/>
                    <a:ea typeface="メイリオ" panose="020B0604030504040204" pitchFamily="50" charset="-128"/>
                  </a:rPr>
                  <a:t>10</a:t>
                </a:r>
                <a:r>
                  <a:rPr lang="ja-JP" altLang="en-US" sz="1400" b="1" dirty="0">
                    <a:solidFill>
                      <a:schemeClr val="tx1"/>
                    </a:solidFill>
                    <a:latin typeface="メイリオ" panose="020B0604030504040204" pitchFamily="50" charset="-128"/>
                    <a:ea typeface="メイリオ" panose="020B0604030504040204" pitchFamily="50" charset="-128"/>
                  </a:rPr>
                  <a:t>月</a:t>
                </a:r>
                <a:r>
                  <a:rPr lang="en-US" altLang="ja-JP" sz="1400" b="1" dirty="0">
                    <a:solidFill>
                      <a:schemeClr val="tx1"/>
                    </a:solidFill>
                    <a:latin typeface="メイリオ" panose="020B0604030504040204" pitchFamily="50" charset="-128"/>
                    <a:ea typeface="メイリオ" panose="020B0604030504040204" pitchFamily="50" charset="-128"/>
                  </a:rPr>
                  <a:t>31</a:t>
                </a:r>
                <a:r>
                  <a:rPr lang="ja-JP" altLang="en-US" sz="1400" b="1" dirty="0">
                    <a:solidFill>
                      <a:schemeClr val="tx1"/>
                    </a:solidFill>
                    <a:latin typeface="メイリオ" panose="020B0604030504040204" pitchFamily="50" charset="-128"/>
                    <a:ea typeface="メイリオ" panose="020B0604030504040204" pitchFamily="50" charset="-128"/>
                  </a:rPr>
                  <a:t>日（木）</a:t>
                </a:r>
                <a:endParaRPr lang="en-US" altLang="ja-JP" sz="1400" b="1" dirty="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1400" b="1" dirty="0">
                    <a:solidFill>
                      <a:schemeClr val="tx1"/>
                    </a:solidFill>
                    <a:latin typeface="メイリオ" panose="020B0604030504040204" pitchFamily="50" charset="-128"/>
                    <a:ea typeface="メイリオ" panose="020B0604030504040204" pitchFamily="50" charset="-128"/>
                  </a:rPr>
                  <a:t>　　　　　　</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消印有効</a:t>
                </a:r>
                <a:endParaRPr lang="en-US" altLang="ja-JP" sz="1400" dirty="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1400" b="1" dirty="0">
                    <a:solidFill>
                      <a:schemeClr val="tx1"/>
                    </a:solidFill>
                    <a:latin typeface="メイリオ" panose="020B0604030504040204" pitchFamily="50" charset="-128"/>
                    <a:ea typeface="メイリオ" panose="020B0604030504040204" pitchFamily="50" charset="-128"/>
                  </a:rPr>
                  <a:t>　</a:t>
                </a:r>
                <a:r>
                  <a:rPr lang="ja-JP" altLang="en-US" sz="1200" b="1" dirty="0">
                    <a:solidFill>
                      <a:schemeClr val="tx1"/>
                    </a:solidFill>
                    <a:latin typeface="メイリオ" panose="020B0604030504040204" pitchFamily="50" charset="-128"/>
                    <a:ea typeface="メイリオ" panose="020B0604030504040204" pitchFamily="50" charset="-128"/>
                  </a:rPr>
                  <a:t>常総市から確認書が届きます。</a:t>
                </a:r>
                <a:endParaRPr lang="en-US" altLang="ja-JP" sz="1200" b="1" dirty="0">
                  <a:solidFill>
                    <a:schemeClr val="tx1"/>
                  </a:solidFill>
                  <a:latin typeface="メイリオ" panose="020B0604030504040204" pitchFamily="50" charset="-128"/>
                  <a:ea typeface="メイリオ" panose="020B0604030504040204" pitchFamily="50" charset="-128"/>
                </a:endParaRPr>
              </a:p>
              <a:p>
                <a:pPr algn="ctr">
                  <a:lnSpc>
                    <a:spcPct val="110000"/>
                  </a:lnSpc>
                </a:pPr>
                <a:endParaRPr kumimoji="1" lang="en-US" altLang="ja-JP" sz="1200" dirty="0">
                  <a:solidFill>
                    <a:srgbClr val="00B0F0"/>
                  </a:solidFill>
                  <a:latin typeface="メイリオ" panose="020B0604030504040204" pitchFamily="50" charset="-128"/>
                  <a:ea typeface="メイリオ" panose="020B0604030504040204" pitchFamily="50" charset="-128"/>
                </a:endParaRPr>
              </a:p>
            </p:txBody>
          </p:sp>
        </p:grpSp>
        <p:sp>
          <p:nvSpPr>
            <p:cNvPr id="34" name="正方形/長方形 33">
              <a:extLst>
                <a:ext uri="{FF2B5EF4-FFF2-40B4-BE49-F238E27FC236}">
                  <a16:creationId xmlns:a16="http://schemas.microsoft.com/office/drawing/2014/main" id="{9499C9FD-CB99-4605-A689-29B1DE9898EB}"/>
                </a:ext>
              </a:extLst>
            </p:cNvPr>
            <p:cNvSpPr/>
            <p:nvPr/>
          </p:nvSpPr>
          <p:spPr>
            <a:xfrm>
              <a:off x="86681" y="8377937"/>
              <a:ext cx="3147016" cy="380480"/>
            </a:xfrm>
            <a:prstGeom prst="rect">
              <a:avLst/>
            </a:prstGeom>
            <a:solidFill>
              <a:srgbClr val="FF0000"/>
            </a:solidFill>
            <a:ln w="28575">
              <a:noFill/>
            </a:ln>
          </p:spPr>
          <p:txBody>
            <a:bodyPr wrap="none" tIns="72000" bIns="0" anchor="ctr" anchorCtr="0">
              <a:spAutoFit/>
            </a:bodyPr>
            <a:lstStyle/>
            <a:p>
              <a:pPr algn="ctr"/>
              <a:r>
                <a:rPr kumimoji="1" lang="ja-JP" altLang="en-US" sz="2000" b="1" spc="100" dirty="0">
                  <a:solidFill>
                    <a:schemeClr val="bg1"/>
                  </a:solidFill>
                  <a:latin typeface="メイリオ" panose="020B0604030504040204" pitchFamily="50" charset="-128"/>
                  <a:ea typeface="メイリオ" panose="020B0604030504040204" pitchFamily="50" charset="-128"/>
                </a:rPr>
                <a:t>確認書の返送が必要です</a:t>
              </a:r>
              <a:endParaRPr kumimoji="1" lang="en-US" altLang="ja-JP" sz="2000" b="1" spc="100" dirty="0">
                <a:solidFill>
                  <a:schemeClr val="bg1"/>
                </a:solidFill>
                <a:latin typeface="メイリオ" panose="020B0604030504040204" pitchFamily="50" charset="-128"/>
                <a:ea typeface="メイリオ" panose="020B0604030504040204" pitchFamily="50" charset="-128"/>
              </a:endParaRPr>
            </a:p>
          </p:txBody>
        </p:sp>
      </p:grpSp>
      <p:grpSp>
        <p:nvGrpSpPr>
          <p:cNvPr id="35" name="グループ化 34">
            <a:extLst>
              <a:ext uri="{FF2B5EF4-FFF2-40B4-BE49-F238E27FC236}">
                <a16:creationId xmlns:a16="http://schemas.microsoft.com/office/drawing/2014/main" id="{5E26831D-174B-4022-A5E8-5990981468FF}"/>
              </a:ext>
            </a:extLst>
          </p:cNvPr>
          <p:cNvGrpSpPr/>
          <p:nvPr/>
        </p:nvGrpSpPr>
        <p:grpSpPr>
          <a:xfrm>
            <a:off x="3518063" y="8123547"/>
            <a:ext cx="3348937" cy="1513374"/>
            <a:chOff x="40442" y="8301846"/>
            <a:chExt cx="3348937" cy="1524714"/>
          </a:xfrm>
        </p:grpSpPr>
        <p:grpSp>
          <p:nvGrpSpPr>
            <p:cNvPr id="36" name="グループ化 35">
              <a:extLst>
                <a:ext uri="{FF2B5EF4-FFF2-40B4-BE49-F238E27FC236}">
                  <a16:creationId xmlns:a16="http://schemas.microsoft.com/office/drawing/2014/main" id="{E02C7116-79B5-4CC5-B9B6-226640C29423}"/>
                </a:ext>
              </a:extLst>
            </p:cNvPr>
            <p:cNvGrpSpPr/>
            <p:nvPr/>
          </p:nvGrpSpPr>
          <p:grpSpPr>
            <a:xfrm>
              <a:off x="40442" y="8301846"/>
              <a:ext cx="3348937" cy="1524714"/>
              <a:chOff x="14150" y="8294605"/>
              <a:chExt cx="3348937" cy="1524714"/>
            </a:xfrm>
          </p:grpSpPr>
          <p:pic>
            <p:nvPicPr>
              <p:cNvPr id="38" name="図 37">
                <a:extLst>
                  <a:ext uri="{FF2B5EF4-FFF2-40B4-BE49-F238E27FC236}">
                    <a16:creationId xmlns:a16="http://schemas.microsoft.com/office/drawing/2014/main" id="{6C609A71-F0F4-45EB-ACB5-C76F6FC8F06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80791" y="9110902"/>
                <a:ext cx="582296" cy="533010"/>
              </a:xfrm>
              <a:prstGeom prst="rect">
                <a:avLst/>
              </a:prstGeom>
            </p:spPr>
          </p:pic>
          <p:sp>
            <p:nvSpPr>
              <p:cNvPr id="39" name="正方形/長方形 38">
                <a:extLst>
                  <a:ext uri="{FF2B5EF4-FFF2-40B4-BE49-F238E27FC236}">
                    <a16:creationId xmlns:a16="http://schemas.microsoft.com/office/drawing/2014/main" id="{DA79513F-C353-4D44-84AC-B54075655440}"/>
                  </a:ext>
                </a:extLst>
              </p:cNvPr>
              <p:cNvSpPr/>
              <p:nvPr/>
            </p:nvSpPr>
            <p:spPr>
              <a:xfrm>
                <a:off x="14150" y="8294605"/>
                <a:ext cx="3299199" cy="1524714"/>
              </a:xfrm>
              <a:prstGeom prst="rect">
                <a:avLst/>
              </a:prstGeom>
              <a:noFill/>
              <a:ln w="28575">
                <a:solidFill>
                  <a:srgbClr val="548235"/>
                </a:solidFill>
              </a:ln>
            </p:spPr>
            <p:style>
              <a:lnRef idx="2">
                <a:schemeClr val="accent2"/>
              </a:lnRef>
              <a:fillRef idx="1">
                <a:schemeClr val="lt1"/>
              </a:fillRef>
              <a:effectRef idx="0">
                <a:schemeClr val="accent2"/>
              </a:effectRef>
              <a:fontRef idx="minor">
                <a:schemeClr val="dk1"/>
              </a:fontRef>
            </p:style>
            <p:txBody>
              <a:bodyPr wrap="square" lIns="36000" tIns="144000" rIns="36000">
                <a:noAutofit/>
              </a:bodyPr>
              <a:lstStyle/>
              <a:p>
                <a:pPr>
                  <a:lnSpc>
                    <a:spcPct val="110000"/>
                  </a:lnSpc>
                </a:pPr>
                <a:r>
                  <a:rPr kumimoji="1" lang="ja-JP" altLang="en-US" sz="1600" dirty="0">
                    <a:solidFill>
                      <a:schemeClr val="tx1"/>
                    </a:solidFill>
                    <a:latin typeface="メイリオ" panose="020B0604030504040204" pitchFamily="50" charset="-128"/>
                    <a:ea typeface="メイリオ" panose="020B0604030504040204" pitchFamily="50" charset="-128"/>
                  </a:rPr>
                  <a:t>　</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lnSpc>
                    <a:spcPct val="110000"/>
                  </a:lnSpc>
                </a:pP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400" b="1" dirty="0">
                    <a:solidFill>
                      <a:schemeClr val="tx1"/>
                    </a:solidFill>
                    <a:latin typeface="メイリオ" panose="020B0604030504040204" pitchFamily="50" charset="-128"/>
                    <a:ea typeface="メイリオ" panose="020B0604030504040204" pitchFamily="50" charset="-128"/>
                  </a:rPr>
                  <a:t>申請期限：令和</a:t>
                </a:r>
                <a:r>
                  <a:rPr lang="en-US" altLang="ja-JP" sz="1400" b="1" dirty="0">
                    <a:solidFill>
                      <a:schemeClr val="tx1"/>
                    </a:solidFill>
                    <a:latin typeface="メイリオ" panose="020B0604030504040204" pitchFamily="50" charset="-128"/>
                    <a:ea typeface="メイリオ" panose="020B0604030504040204" pitchFamily="50" charset="-128"/>
                  </a:rPr>
                  <a:t>6</a:t>
                </a:r>
                <a:r>
                  <a:rPr lang="ja-JP" altLang="en-US" sz="1400" b="1" dirty="0">
                    <a:solidFill>
                      <a:schemeClr val="tx1"/>
                    </a:solidFill>
                    <a:latin typeface="メイリオ" panose="020B0604030504040204" pitchFamily="50" charset="-128"/>
                    <a:ea typeface="メイリオ" panose="020B0604030504040204" pitchFamily="50" charset="-128"/>
                  </a:rPr>
                  <a:t>年</a:t>
                </a:r>
                <a:r>
                  <a:rPr lang="en-US" altLang="ja-JP" sz="1400" b="1" dirty="0">
                    <a:solidFill>
                      <a:schemeClr val="tx1"/>
                    </a:solidFill>
                    <a:latin typeface="メイリオ" panose="020B0604030504040204" pitchFamily="50" charset="-128"/>
                    <a:ea typeface="メイリオ" panose="020B0604030504040204" pitchFamily="50" charset="-128"/>
                  </a:rPr>
                  <a:t>10</a:t>
                </a:r>
                <a:r>
                  <a:rPr lang="ja-JP" altLang="en-US" sz="1400" b="1" dirty="0">
                    <a:solidFill>
                      <a:schemeClr val="tx1"/>
                    </a:solidFill>
                    <a:latin typeface="メイリオ" panose="020B0604030504040204" pitchFamily="50" charset="-128"/>
                    <a:ea typeface="メイリオ" panose="020B0604030504040204" pitchFamily="50" charset="-128"/>
                  </a:rPr>
                  <a:t>月</a:t>
                </a:r>
                <a:r>
                  <a:rPr lang="en-US" altLang="ja-JP" sz="1400" b="1" dirty="0">
                    <a:solidFill>
                      <a:schemeClr val="tx1"/>
                    </a:solidFill>
                    <a:latin typeface="メイリオ" panose="020B0604030504040204" pitchFamily="50" charset="-128"/>
                    <a:ea typeface="メイリオ" panose="020B0604030504040204" pitchFamily="50" charset="-128"/>
                  </a:rPr>
                  <a:t>31</a:t>
                </a:r>
                <a:r>
                  <a:rPr lang="ja-JP" altLang="en-US" sz="1400" b="1" dirty="0">
                    <a:solidFill>
                      <a:schemeClr val="tx1"/>
                    </a:solidFill>
                    <a:latin typeface="メイリオ" panose="020B0604030504040204" pitchFamily="50" charset="-128"/>
                    <a:ea typeface="メイリオ" panose="020B0604030504040204" pitchFamily="50" charset="-128"/>
                  </a:rPr>
                  <a:t>日（木）</a:t>
                </a:r>
                <a:endParaRPr lang="en-US" altLang="ja-JP" sz="1400" b="1" dirty="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1400" b="1" dirty="0">
                    <a:solidFill>
                      <a:schemeClr val="tx1"/>
                    </a:solidFill>
                    <a:latin typeface="メイリオ" panose="020B0604030504040204" pitchFamily="50" charset="-128"/>
                    <a:ea typeface="メイリオ" panose="020B0604030504040204" pitchFamily="50" charset="-128"/>
                  </a:rPr>
                  <a:t>　　　　　　</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消印有効</a:t>
                </a:r>
                <a:endParaRPr lang="en-US" altLang="ja-JP" sz="1400" dirty="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1400" b="1" dirty="0">
                    <a:solidFill>
                      <a:schemeClr val="tx1"/>
                    </a:solidFill>
                    <a:latin typeface="メイリオ" panose="020B0604030504040204" pitchFamily="50" charset="-128"/>
                    <a:ea typeface="メイリオ" panose="020B0604030504040204" pitchFamily="50" charset="-128"/>
                  </a:rPr>
                  <a:t>　</a:t>
                </a:r>
                <a:r>
                  <a:rPr lang="ja-JP" altLang="en-US" sz="1200" b="1" dirty="0">
                    <a:solidFill>
                      <a:schemeClr val="tx1"/>
                    </a:solidFill>
                    <a:latin typeface="メイリオ" panose="020B0604030504040204" pitchFamily="50" charset="-128"/>
                    <a:ea typeface="メイリオ" panose="020B0604030504040204" pitchFamily="50" charset="-128"/>
                  </a:rPr>
                  <a:t>市役所またはホームページより</a:t>
                </a:r>
                <a:endParaRPr lang="en-US" altLang="ja-JP" sz="1200" b="1" dirty="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1200" b="1" dirty="0">
                    <a:solidFill>
                      <a:schemeClr val="tx1"/>
                    </a:solidFill>
                    <a:latin typeface="メイリオ" panose="020B0604030504040204" pitchFamily="50" charset="-128"/>
                    <a:ea typeface="メイリオ" panose="020B0604030504040204" pitchFamily="50" charset="-128"/>
                  </a:rPr>
                  <a:t>　ダウンロード可</a:t>
                </a:r>
                <a:endParaRPr lang="en-US" altLang="ja-JP" sz="1200" b="1" dirty="0">
                  <a:solidFill>
                    <a:schemeClr val="tx1"/>
                  </a:solidFill>
                  <a:latin typeface="メイリオ" panose="020B0604030504040204" pitchFamily="50" charset="-128"/>
                  <a:ea typeface="メイリオ" panose="020B0604030504040204" pitchFamily="50" charset="-128"/>
                </a:endParaRPr>
              </a:p>
              <a:p>
                <a:pPr algn="ctr">
                  <a:lnSpc>
                    <a:spcPct val="110000"/>
                  </a:lnSpc>
                </a:pPr>
                <a:endParaRPr kumimoji="1" lang="en-US" altLang="ja-JP" sz="1200" dirty="0">
                  <a:solidFill>
                    <a:srgbClr val="00B0F0"/>
                  </a:solidFill>
                  <a:latin typeface="メイリオ" panose="020B0604030504040204" pitchFamily="50" charset="-128"/>
                  <a:ea typeface="メイリオ" panose="020B0604030504040204" pitchFamily="50" charset="-128"/>
                </a:endParaRPr>
              </a:p>
              <a:p>
                <a:pPr algn="ctr">
                  <a:lnSpc>
                    <a:spcPct val="110000"/>
                  </a:lnSpc>
                </a:pPr>
                <a:endParaRPr kumimoji="1" lang="en-US" altLang="ja-JP" sz="1200" dirty="0">
                  <a:solidFill>
                    <a:srgbClr val="00B0F0"/>
                  </a:solidFill>
                  <a:latin typeface="メイリオ" panose="020B0604030504040204" pitchFamily="50" charset="-128"/>
                  <a:ea typeface="メイリオ" panose="020B0604030504040204" pitchFamily="50" charset="-128"/>
                </a:endParaRPr>
              </a:p>
            </p:txBody>
          </p:sp>
        </p:grpSp>
        <p:sp>
          <p:nvSpPr>
            <p:cNvPr id="37" name="正方形/長方形 36">
              <a:extLst>
                <a:ext uri="{FF2B5EF4-FFF2-40B4-BE49-F238E27FC236}">
                  <a16:creationId xmlns:a16="http://schemas.microsoft.com/office/drawing/2014/main" id="{34E68A29-1759-43C8-99F9-4A84A15AF5C2}"/>
                </a:ext>
              </a:extLst>
            </p:cNvPr>
            <p:cNvSpPr/>
            <p:nvPr/>
          </p:nvSpPr>
          <p:spPr>
            <a:xfrm>
              <a:off x="103672" y="8377929"/>
              <a:ext cx="3147015" cy="383331"/>
            </a:xfrm>
            <a:prstGeom prst="rect">
              <a:avLst/>
            </a:prstGeom>
            <a:solidFill>
              <a:srgbClr val="FF0000"/>
            </a:solidFill>
            <a:ln w="28575">
              <a:noFill/>
            </a:ln>
          </p:spPr>
          <p:txBody>
            <a:bodyPr wrap="none" tIns="72000" bIns="0" anchor="ctr" anchorCtr="0">
              <a:spAutoFit/>
            </a:bodyPr>
            <a:lstStyle/>
            <a:p>
              <a:pPr algn="ctr"/>
              <a:r>
                <a:rPr kumimoji="1" lang="ja-JP" altLang="en-US" sz="2000" b="1" spc="100" dirty="0">
                  <a:solidFill>
                    <a:schemeClr val="bg1"/>
                  </a:solidFill>
                  <a:latin typeface="メイリオ" panose="020B0604030504040204" pitchFamily="50" charset="-128"/>
                  <a:ea typeface="メイリオ" panose="020B0604030504040204" pitchFamily="50" charset="-128"/>
                </a:rPr>
                <a:t>申請書の提出が必要です</a:t>
              </a:r>
              <a:endParaRPr kumimoji="1" lang="en-US" altLang="ja-JP" sz="2000" b="1" spc="100" dirty="0">
                <a:solidFill>
                  <a:schemeClr val="bg1"/>
                </a:solidFill>
                <a:latin typeface="メイリオ" panose="020B0604030504040204" pitchFamily="50" charset="-128"/>
                <a:ea typeface="メイリオ" panose="020B0604030504040204" pitchFamily="50" charset="-128"/>
              </a:endParaRPr>
            </a:p>
          </p:txBody>
        </p:sp>
      </p:grpSp>
      <p:sp>
        <p:nvSpPr>
          <p:cNvPr id="40" name="下矢印 8">
            <a:extLst>
              <a:ext uri="{FF2B5EF4-FFF2-40B4-BE49-F238E27FC236}">
                <a16:creationId xmlns:a16="http://schemas.microsoft.com/office/drawing/2014/main" id="{FF399F73-5A84-4D8D-B1DA-DF8C85521783}"/>
              </a:ext>
            </a:extLst>
          </p:cNvPr>
          <p:cNvSpPr/>
          <p:nvPr/>
        </p:nvSpPr>
        <p:spPr>
          <a:xfrm>
            <a:off x="4553131" y="7691572"/>
            <a:ext cx="1334890" cy="502607"/>
          </a:xfrm>
          <a:prstGeom prst="downArrow">
            <a:avLst>
              <a:gd name="adj1" fmla="val 50000"/>
              <a:gd name="adj2" fmla="val 52764"/>
            </a:avLst>
          </a:prstGeom>
          <a:solidFill>
            <a:srgbClr val="FF0000"/>
          </a:solidFill>
          <a:ln w="22225">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1" name="下矢印 8">
            <a:extLst>
              <a:ext uri="{FF2B5EF4-FFF2-40B4-BE49-F238E27FC236}">
                <a16:creationId xmlns:a16="http://schemas.microsoft.com/office/drawing/2014/main" id="{73655ECF-9D34-4C23-B14F-4E1F2586A98D}"/>
              </a:ext>
            </a:extLst>
          </p:cNvPr>
          <p:cNvSpPr/>
          <p:nvPr/>
        </p:nvSpPr>
        <p:spPr>
          <a:xfrm>
            <a:off x="969979" y="7693050"/>
            <a:ext cx="1334890" cy="502607"/>
          </a:xfrm>
          <a:prstGeom prst="downArrow">
            <a:avLst>
              <a:gd name="adj1" fmla="val 50000"/>
              <a:gd name="adj2" fmla="val 52764"/>
            </a:avLst>
          </a:prstGeom>
          <a:solidFill>
            <a:srgbClr val="FF0000"/>
          </a:solidFill>
          <a:ln w="22225">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BB6947C7-DF88-4A88-9154-84CB02BC18AD}"/>
              </a:ext>
            </a:extLst>
          </p:cNvPr>
          <p:cNvSpPr/>
          <p:nvPr/>
        </p:nvSpPr>
        <p:spPr>
          <a:xfrm>
            <a:off x="152016" y="9627173"/>
            <a:ext cx="6876000" cy="307777"/>
          </a:xfrm>
          <a:prstGeom prst="rect">
            <a:avLst/>
          </a:prstGeom>
        </p:spPr>
        <p:txBody>
          <a:bodyPr wrap="square">
            <a:spAutoFit/>
          </a:bodyPr>
          <a:lstStyle/>
          <a:p>
            <a:pPr algn="ctr"/>
            <a:r>
              <a:rPr lang="ja-JP" altLang="en-US" sz="1400" spc="50" dirty="0">
                <a:latin typeface="メイリオ" panose="020B0604030504040204" pitchFamily="50" charset="-128"/>
                <a:ea typeface="メイリオ" panose="020B0604030504040204" pitchFamily="50" charset="-128"/>
              </a:rPr>
              <a:t>支給手続きや支給要件の詳細は裏面をご確認ください。</a:t>
            </a:r>
          </a:p>
        </p:txBody>
      </p:sp>
      <p:sp>
        <p:nvSpPr>
          <p:cNvPr id="44" name="正方形/長方形 43">
            <a:extLst>
              <a:ext uri="{FF2B5EF4-FFF2-40B4-BE49-F238E27FC236}">
                <a16:creationId xmlns:a16="http://schemas.microsoft.com/office/drawing/2014/main" id="{D4B366C5-F664-4E5A-95AD-77B4D1FF90AF}"/>
              </a:ext>
            </a:extLst>
          </p:cNvPr>
          <p:cNvSpPr/>
          <p:nvPr/>
        </p:nvSpPr>
        <p:spPr>
          <a:xfrm>
            <a:off x="5888021" y="7557"/>
            <a:ext cx="919533" cy="369332"/>
          </a:xfrm>
          <a:prstGeom prst="rect">
            <a:avLst/>
          </a:prstGeom>
        </p:spPr>
        <p:txBody>
          <a:bodyPr wrap="square">
            <a:spAutoFit/>
          </a:bodyPr>
          <a:lstStyle/>
          <a:p>
            <a:r>
              <a:rPr kumimoji="1" lang="ja-JP" altLang="en-US" b="1" spc="30" dirty="0">
                <a:solidFill>
                  <a:srgbClr val="548235"/>
                </a:solidFill>
                <a:latin typeface="メイリオ" panose="020B0604030504040204" pitchFamily="50" charset="-128"/>
                <a:ea typeface="メイリオ" panose="020B0604030504040204" pitchFamily="50" charset="-128"/>
              </a:rPr>
              <a:t>常総市　　　　　　　　　　　　　　</a:t>
            </a:r>
          </a:p>
        </p:txBody>
      </p:sp>
      <p:sp>
        <p:nvSpPr>
          <p:cNvPr id="42" name="矢印: 右 41">
            <a:extLst>
              <a:ext uri="{FF2B5EF4-FFF2-40B4-BE49-F238E27FC236}">
                <a16:creationId xmlns:a16="http://schemas.microsoft.com/office/drawing/2014/main" id="{248DF039-FDB3-42BE-9862-EC5358B10406}"/>
              </a:ext>
            </a:extLst>
          </p:cNvPr>
          <p:cNvSpPr/>
          <p:nvPr/>
        </p:nvSpPr>
        <p:spPr>
          <a:xfrm>
            <a:off x="3005787" y="4088595"/>
            <a:ext cx="699666" cy="14201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矢印: 右 45">
            <a:extLst>
              <a:ext uri="{FF2B5EF4-FFF2-40B4-BE49-F238E27FC236}">
                <a16:creationId xmlns:a16="http://schemas.microsoft.com/office/drawing/2014/main" id="{1E5D6152-8B48-442F-9D6C-956978BC5512}"/>
              </a:ext>
            </a:extLst>
          </p:cNvPr>
          <p:cNvSpPr/>
          <p:nvPr/>
        </p:nvSpPr>
        <p:spPr>
          <a:xfrm>
            <a:off x="3005363" y="3663307"/>
            <a:ext cx="699666" cy="14201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683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50AEDA1-4F94-42C3-A51F-A1B37979B369}"/>
              </a:ext>
            </a:extLst>
          </p:cNvPr>
          <p:cNvGrpSpPr/>
          <p:nvPr/>
        </p:nvGrpSpPr>
        <p:grpSpPr>
          <a:xfrm>
            <a:off x="-3510" y="7231"/>
            <a:ext cx="6858000" cy="443571"/>
            <a:chOff x="-19558" y="0"/>
            <a:chExt cx="6858000" cy="443571"/>
          </a:xfrm>
        </p:grpSpPr>
        <p:sp>
          <p:nvSpPr>
            <p:cNvPr id="51" name="正方形/長方形 50"/>
            <p:cNvSpPr/>
            <p:nvPr/>
          </p:nvSpPr>
          <p:spPr>
            <a:xfrm>
              <a:off x="-19558" y="0"/>
              <a:ext cx="6858000" cy="432889"/>
            </a:xfrm>
            <a:prstGeom prst="rect">
              <a:avLst/>
            </a:prstGeom>
            <a:solidFill>
              <a:schemeClr val="accent6">
                <a:lumMod val="60000"/>
                <a:lumOff val="4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52" name="正方形/長方形 51"/>
            <p:cNvSpPr/>
            <p:nvPr/>
          </p:nvSpPr>
          <p:spPr>
            <a:xfrm>
              <a:off x="276823" y="10681"/>
              <a:ext cx="6561619" cy="43289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sz="3200" b="1" spc="200" dirty="0">
                  <a:solidFill>
                    <a:schemeClr val="bg1"/>
                  </a:solidFill>
                  <a:latin typeface="メイリオ" panose="020B0604030504040204" pitchFamily="50" charset="-128"/>
                  <a:ea typeface="メイリオ" panose="020B0604030504040204" pitchFamily="50" charset="-128"/>
                </a:rPr>
                <a:t>給付金の支給手続き</a:t>
              </a:r>
            </a:p>
          </p:txBody>
        </p:sp>
      </p:grpSp>
      <p:graphicFrame>
        <p:nvGraphicFramePr>
          <p:cNvPr id="57" name="表 56"/>
          <p:cNvGraphicFramePr>
            <a:graphicFrameLocks noGrp="1"/>
          </p:cNvGraphicFramePr>
          <p:nvPr>
            <p:extLst>
              <p:ext uri="{D42A27DB-BD31-4B8C-83A1-F6EECF244321}">
                <p14:modId xmlns:p14="http://schemas.microsoft.com/office/powerpoint/2010/main" val="1228142429"/>
              </p:ext>
            </p:extLst>
          </p:nvPr>
        </p:nvGraphicFramePr>
        <p:xfrm>
          <a:off x="7016" y="8263168"/>
          <a:ext cx="6850983" cy="1513936"/>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321389872"/>
                    </a:ext>
                  </a:extLst>
                </a:gridCol>
                <a:gridCol w="6642703">
                  <a:extLst>
                    <a:ext uri="{9D8B030D-6E8A-4147-A177-3AD203B41FA5}">
                      <a16:colId xmlns:a16="http://schemas.microsoft.com/office/drawing/2014/main" val="520422741"/>
                    </a:ext>
                  </a:extLst>
                </a:gridCol>
              </a:tblGrid>
              <a:tr h="287881">
                <a:tc gridSpan="2">
                  <a:txBody>
                    <a:bodyPr/>
                    <a:lstStyle/>
                    <a:p>
                      <a:pPr>
                        <a:lnSpc>
                          <a:spcPct val="110000"/>
                        </a:lnSpc>
                      </a:pPr>
                      <a:r>
                        <a:rPr kumimoji="1" lang="ja-JP" altLang="en-US" sz="1600" spc="200" baseline="0" dirty="0">
                          <a:solidFill>
                            <a:schemeClr val="bg1"/>
                          </a:solidFill>
                          <a:latin typeface="メイリオ" panose="020B0604030504040204" pitchFamily="50" charset="-128"/>
                          <a:ea typeface="メイリオ" panose="020B0604030504040204" pitchFamily="50" charset="-128"/>
                        </a:rPr>
                        <a:t>お問い合わせ</a:t>
                      </a:r>
                    </a:p>
                  </a:txBody>
                  <a:tcPr marT="18000" marB="0">
                    <a:lnL w="28575"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pPr marL="92075" indent="-92075">
                        <a:lnSpc>
                          <a:spcPct val="110000"/>
                        </a:lnSpc>
                      </a:pPr>
                      <a:endParaRPr kumimoji="1" lang="en-US" altLang="ja-JP" sz="1400" dirty="0">
                        <a:solidFill>
                          <a:schemeClr val="tx1"/>
                        </a:solidFill>
                        <a:latin typeface="メイリオ" panose="020B0604030504040204" pitchFamily="50" charset="-128"/>
                        <a:ea typeface="メイリオ" panose="020B0604030504040204" pitchFamily="50" charset="-128"/>
                      </a:endParaRPr>
                    </a:p>
                  </a:txBody>
                  <a:tcPr marT="72000" marB="36000">
                    <a:lnL w="6350" cap="flat" cmpd="sng" algn="ctr">
                      <a:solidFill>
                        <a:srgbClr val="548235"/>
                      </a:solidFill>
                      <a:prstDash val="dash"/>
                      <a:round/>
                      <a:headEnd type="none" w="med" len="med"/>
                      <a:tailEnd type="none" w="med" len="med"/>
                    </a:lnL>
                    <a:lnR w="19050" cap="flat" cmpd="sng" algn="ctr">
                      <a:solidFill>
                        <a:srgbClr val="548235"/>
                      </a:solidFill>
                      <a:prstDash val="solid"/>
                      <a:round/>
                      <a:headEnd type="none" w="med" len="med"/>
                      <a:tailEnd type="none" w="med" len="med"/>
                    </a:lnR>
                    <a:lnT w="19050" cap="flat" cmpd="sng" algn="ctr">
                      <a:solidFill>
                        <a:srgbClr val="548235"/>
                      </a:solidFill>
                      <a:prstDash val="solid"/>
                      <a:round/>
                      <a:headEnd type="none" w="med" len="med"/>
                      <a:tailEnd type="none" w="med" len="med"/>
                    </a:lnT>
                    <a:lnB w="19050" cap="flat" cmpd="sng" algn="ctr">
                      <a:solidFill>
                        <a:srgbClr val="5482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4145696"/>
                  </a:ext>
                </a:extLst>
              </a:tr>
              <a:tr h="1226055">
                <a:tc>
                  <a:txBody>
                    <a:bodyPr/>
                    <a:lstStyle/>
                    <a:p>
                      <a:pPr>
                        <a:lnSpc>
                          <a:spcPct val="110000"/>
                        </a:lnSpc>
                      </a:pP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T="72000" marB="36000">
                    <a:lnL w="28575" cap="flat" cmpd="sng" algn="ctr">
                      <a:solidFill>
                        <a:schemeClr val="tx1">
                          <a:lumMod val="65000"/>
                          <a:lumOff val="35000"/>
                        </a:schemeClr>
                      </a:solidFill>
                      <a:prstDash val="solid"/>
                      <a:round/>
                      <a:headEnd type="none" w="med" len="med"/>
                      <a:tailEnd type="none" w="med" len="med"/>
                    </a:lnL>
                    <a:lnR w="6350" cap="flat" cmpd="sng" algn="ctr">
                      <a:solidFill>
                        <a:srgbClr val="548235"/>
                      </a:solidFill>
                      <a:prstDash val="dash"/>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2075">
                        <a:lnSpc>
                          <a:spcPct val="110000"/>
                        </a:lnSpc>
                        <a:spcBef>
                          <a:spcPts val="300"/>
                        </a:spcBef>
                      </a:pPr>
                      <a:r>
                        <a:rPr kumimoji="1" lang="ja-JP" altLang="en-US" sz="1600" dirty="0">
                          <a:solidFill>
                            <a:schemeClr val="tx1"/>
                          </a:solidFill>
                          <a:latin typeface="メイリオ" panose="020B0604030504040204" pitchFamily="50" charset="-128"/>
                          <a:ea typeface="メイリオ" panose="020B0604030504040204" pitchFamily="50" charset="-128"/>
                        </a:rPr>
                        <a:t>常総市社会福祉課</a:t>
                      </a:r>
                      <a:br>
                        <a:rPr kumimoji="1" lang="en-US" altLang="ja-JP" sz="1600" dirty="0">
                          <a:solidFill>
                            <a:schemeClr val="tx1"/>
                          </a:solidFill>
                          <a:latin typeface="メイリオ" panose="020B0604030504040204" pitchFamily="50" charset="-128"/>
                          <a:ea typeface="メイリオ" panose="020B0604030504040204" pitchFamily="50" charset="-128"/>
                        </a:rPr>
                      </a:br>
                      <a:r>
                        <a:rPr kumimoji="1" lang="ja-JP" altLang="en-US" sz="1600" dirty="0">
                          <a:solidFill>
                            <a:schemeClr val="tx1"/>
                          </a:solidFill>
                          <a:latin typeface="メイリオ" panose="020B0604030504040204" pitchFamily="50" charset="-128"/>
                          <a:ea typeface="メイリオ" panose="020B0604030504040204" pitchFamily="50" charset="-128"/>
                        </a:rPr>
                        <a:t>「物価高騰対応重点支援給付金」窓口</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indent="182563">
                        <a:lnSpc>
                          <a:spcPct val="110000"/>
                        </a:lnSpc>
                        <a:spcBef>
                          <a:spcPts val="300"/>
                        </a:spcBef>
                      </a:pPr>
                      <a:r>
                        <a:rPr kumimoji="1" lang="en-US" altLang="ja-JP" sz="1600" b="1" dirty="0">
                          <a:solidFill>
                            <a:schemeClr val="tx1"/>
                          </a:solidFill>
                          <a:latin typeface="メイリオ" panose="020B0604030504040204" pitchFamily="50" charset="-128"/>
                          <a:ea typeface="メイリオ" panose="020B0604030504040204" pitchFamily="50" charset="-128"/>
                        </a:rPr>
                        <a:t>0297-23-2111</a:t>
                      </a:r>
                      <a:r>
                        <a:rPr kumimoji="1" lang="ja-JP" altLang="en-US" sz="1600" b="1" dirty="0">
                          <a:solidFill>
                            <a:schemeClr val="tx1"/>
                          </a:solidFill>
                          <a:latin typeface="メイリオ" panose="020B0604030504040204" pitchFamily="50" charset="-128"/>
                          <a:ea typeface="メイリオ" panose="020B0604030504040204" pitchFamily="50" charset="-128"/>
                        </a:rPr>
                        <a:t>（内線</a:t>
                      </a:r>
                      <a:r>
                        <a:rPr kumimoji="1" lang="en-US" altLang="ja-JP" sz="1600" b="1" dirty="0">
                          <a:solidFill>
                            <a:schemeClr val="tx1"/>
                          </a:solidFill>
                          <a:latin typeface="メイリオ" panose="020B0604030504040204" pitchFamily="50" charset="-128"/>
                          <a:ea typeface="メイリオ" panose="020B0604030504040204" pitchFamily="50" charset="-128"/>
                        </a:rPr>
                        <a:t>4140</a:t>
                      </a:r>
                      <a:r>
                        <a:rPr kumimoji="1" lang="ja-JP" altLang="en-US" sz="1600" b="1" dirty="0">
                          <a:solidFill>
                            <a:schemeClr val="tx1"/>
                          </a:solidFill>
                          <a:latin typeface="メイリオ" panose="020B0604030504040204" pitchFamily="50" charset="-128"/>
                          <a:ea typeface="メイリオ" panose="020B0604030504040204" pitchFamily="50" charset="-128"/>
                        </a:rPr>
                        <a:t>）</a:t>
                      </a:r>
                      <a:endParaRPr kumimoji="1" lang="en-US" altLang="ja-JP" sz="1600" b="1" dirty="0">
                        <a:solidFill>
                          <a:schemeClr val="tx1"/>
                        </a:solidFill>
                        <a:latin typeface="メイリオ" panose="020B0604030504040204" pitchFamily="50" charset="-128"/>
                        <a:ea typeface="メイリオ" panose="020B0604030504040204" pitchFamily="50" charset="-128"/>
                      </a:endParaRPr>
                    </a:p>
                    <a:p>
                      <a:pPr marL="92075" indent="-92075">
                        <a:lnSpc>
                          <a:spcPct val="110000"/>
                        </a:lnSpc>
                      </a:pPr>
                      <a:r>
                        <a:rPr kumimoji="1" lang="ja-JP" altLang="en-US" sz="1600" dirty="0">
                          <a:solidFill>
                            <a:schemeClr val="tx1"/>
                          </a:solidFill>
                          <a:latin typeface="メイリオ" panose="020B0604030504040204" pitchFamily="50" charset="-128"/>
                          <a:ea typeface="メイリオ" panose="020B0604030504040204" pitchFamily="50" charset="-128"/>
                        </a:rPr>
                        <a:t>  受付時間　平日</a:t>
                      </a:r>
                      <a:r>
                        <a:rPr kumimoji="1" lang="en-US" altLang="ja-JP" sz="1600" dirty="0">
                          <a:solidFill>
                            <a:schemeClr val="tx1"/>
                          </a:solidFill>
                          <a:latin typeface="メイリオ" panose="020B0604030504040204" pitchFamily="50" charset="-128"/>
                          <a:ea typeface="メイリオ" panose="020B0604030504040204" pitchFamily="50" charset="-128"/>
                        </a:rPr>
                        <a:t>9:00</a:t>
                      </a:r>
                      <a:r>
                        <a:rPr kumimoji="1" lang="ja-JP" altLang="en-US" sz="1600" dirty="0">
                          <a:solidFill>
                            <a:schemeClr val="tx1"/>
                          </a:solidFill>
                          <a:latin typeface="メイリオ" panose="020B0604030504040204" pitchFamily="50" charset="-128"/>
                          <a:ea typeface="メイリオ" panose="020B0604030504040204" pitchFamily="50" charset="-128"/>
                        </a:rPr>
                        <a:t>～</a:t>
                      </a:r>
                      <a:r>
                        <a:rPr kumimoji="1" lang="en-US" altLang="ja-JP" sz="1600" dirty="0">
                          <a:solidFill>
                            <a:schemeClr val="tx1"/>
                          </a:solidFill>
                          <a:latin typeface="メイリオ" panose="020B0604030504040204" pitchFamily="50" charset="-128"/>
                          <a:ea typeface="メイリオ" panose="020B0604030504040204" pitchFamily="50" charset="-128"/>
                        </a:rPr>
                        <a:t>17:00</a:t>
                      </a:r>
                    </a:p>
                  </a:txBody>
                  <a:tcPr marT="72000" marB="36000">
                    <a:lnL w="6350" cap="flat" cmpd="sng" algn="ctr">
                      <a:solidFill>
                        <a:srgbClr val="548235"/>
                      </a:solidFill>
                      <a:prstDash val="dash"/>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864660"/>
                  </a:ext>
                </a:extLst>
              </a:tr>
            </a:tbl>
          </a:graphicData>
        </a:graphic>
      </p:graphicFrame>
      <p:grpSp>
        <p:nvGrpSpPr>
          <p:cNvPr id="4" name="グループ化 3">
            <a:extLst>
              <a:ext uri="{FF2B5EF4-FFF2-40B4-BE49-F238E27FC236}">
                <a16:creationId xmlns:a16="http://schemas.microsoft.com/office/drawing/2014/main" id="{4069F9DF-3912-4355-A652-EBDB875DF91B}"/>
              </a:ext>
            </a:extLst>
          </p:cNvPr>
          <p:cNvGrpSpPr/>
          <p:nvPr/>
        </p:nvGrpSpPr>
        <p:grpSpPr>
          <a:xfrm>
            <a:off x="90000" y="6467840"/>
            <a:ext cx="6768000" cy="1752428"/>
            <a:chOff x="76717" y="6863626"/>
            <a:chExt cx="6768000" cy="1752428"/>
          </a:xfrm>
        </p:grpSpPr>
        <p:sp>
          <p:nvSpPr>
            <p:cNvPr id="11" name="角丸四角形 10"/>
            <p:cNvSpPr/>
            <p:nvPr/>
          </p:nvSpPr>
          <p:spPr>
            <a:xfrm>
              <a:off x="76717" y="6958396"/>
              <a:ext cx="6768000" cy="1275942"/>
            </a:xfrm>
            <a:prstGeom prst="roundRect">
              <a:avLst>
                <a:gd name="adj" fmla="val 0"/>
              </a:avLst>
            </a:prstGeom>
            <a:no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1400" dirty="0">
                  <a:solidFill>
                    <a:schemeClr val="tx1"/>
                  </a:solidFill>
                  <a:latin typeface="メイリオ" panose="020B0604030504040204" pitchFamily="50" charset="-128"/>
                  <a:ea typeface="メイリオ" panose="020B0604030504040204" pitchFamily="50" charset="-128"/>
                </a:rPr>
                <a:t>　　　</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10000"/>
                </a:lnSpc>
              </a:pPr>
              <a:r>
                <a:rPr kumimoji="1" lang="ja-JP" altLang="en-US" sz="1600" dirty="0">
                  <a:solidFill>
                    <a:srgbClr val="FF0000"/>
                  </a:solidFill>
                  <a:latin typeface="メイリオ" panose="020B0604030504040204" pitchFamily="50" charset="-128"/>
                  <a:ea typeface="メイリオ" panose="020B0604030504040204" pitchFamily="50" charset="-128"/>
                </a:rPr>
                <a:t>　　　</a:t>
              </a:r>
              <a:r>
                <a:rPr kumimoji="1" lang="ja-JP" altLang="en-US" b="1" dirty="0">
                  <a:solidFill>
                    <a:srgbClr val="FF0000"/>
                  </a:solidFill>
                  <a:latin typeface="メイリオ" panose="020B0604030504040204" pitchFamily="50" charset="-128"/>
                  <a:ea typeface="メイリオ" panose="020B0604030504040204" pitchFamily="50" charset="-128"/>
                </a:rPr>
                <a:t>「振り込め詐欺」や「個人情報の詐取」</a:t>
              </a:r>
              <a:r>
                <a:rPr kumimoji="1" lang="ja-JP" altLang="en-US" sz="1600" dirty="0">
                  <a:solidFill>
                    <a:schemeClr val="tx1"/>
                  </a:solidFill>
                  <a:latin typeface="メイリオ" panose="020B0604030504040204" pitchFamily="50" charset="-128"/>
                  <a:ea typeface="メイリオ" panose="020B0604030504040204" pitchFamily="50" charset="-128"/>
                </a:rPr>
                <a:t>にご注意ください！</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10000"/>
                </a:lnSpc>
                <a:spcBef>
                  <a:spcPts val="600"/>
                </a:spcBef>
              </a:pPr>
              <a:r>
                <a:rPr kumimoji="1" lang="ja-JP" altLang="en-US" sz="1400" dirty="0">
                  <a:solidFill>
                    <a:schemeClr val="tx1"/>
                  </a:solidFill>
                  <a:latin typeface="メイリオ" panose="020B0604030504040204" pitchFamily="50" charset="-128"/>
                  <a:ea typeface="メイリオ" panose="020B0604030504040204" pitchFamily="50" charset="-128"/>
                </a:rPr>
                <a:t>自宅や職場などに都道府県・市区町村や国</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の職員</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などをかたる不審な電話や郵便があった場合は、最寄りの警察署か</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ct val="110000"/>
                </a:lnSpc>
                <a:spcBef>
                  <a:spcPts val="600"/>
                </a:spcBef>
              </a:pPr>
              <a:r>
                <a:rPr kumimoji="1" lang="ja-JP" altLang="en-US" sz="1400" dirty="0">
                  <a:solidFill>
                    <a:schemeClr val="tx1"/>
                  </a:solidFill>
                  <a:latin typeface="メイリオ" panose="020B0604030504040204" pitchFamily="50" charset="-128"/>
                  <a:ea typeface="メイリオ" panose="020B0604030504040204" pitchFamily="50" charset="-128"/>
                </a:rPr>
                <a:t>警察相談専用電話</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a:t>
              </a:r>
              <a:r>
                <a:rPr kumimoji="1" lang="en-US" altLang="ja-JP" sz="1400" dirty="0">
                  <a:solidFill>
                    <a:schemeClr val="tx1"/>
                  </a:solidFill>
                  <a:latin typeface="メイリオ" panose="020B0604030504040204" pitchFamily="50" charset="-128"/>
                  <a:ea typeface="メイリオ" panose="020B0604030504040204" pitchFamily="50" charset="-128"/>
                </a:rPr>
                <a:t>9110)</a:t>
              </a:r>
              <a:r>
                <a:rPr kumimoji="1" lang="ja-JP" altLang="en-US" sz="1400" dirty="0">
                  <a:solidFill>
                    <a:schemeClr val="tx1"/>
                  </a:solidFill>
                  <a:latin typeface="メイリオ" panose="020B0604030504040204" pitchFamily="50" charset="-128"/>
                  <a:ea typeface="メイリオ" panose="020B0604030504040204" pitchFamily="50" charset="-128"/>
                </a:rPr>
                <a:t>にご連絡ください。</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pic>
          <p:nvPicPr>
            <p:cNvPr id="22" name="図 21"/>
            <p:cNvPicPr>
              <a:picLocks noChangeAspect="1"/>
            </p:cNvPicPr>
            <p:nvPr/>
          </p:nvPicPr>
          <p:blipFill>
            <a:blip r:embed="rId3">
              <a:clrChange>
                <a:clrFrom>
                  <a:srgbClr val="FFFFFF"/>
                </a:clrFrom>
                <a:clrTo>
                  <a:srgbClr val="FFFFFF">
                    <a:alpha val="0"/>
                  </a:srgbClr>
                </a:clrTo>
              </a:clrChange>
            </a:blip>
            <a:stretch>
              <a:fillRect/>
            </a:stretch>
          </p:blipFill>
          <p:spPr>
            <a:xfrm>
              <a:off x="4555579" y="7850880"/>
              <a:ext cx="766267" cy="765174"/>
            </a:xfrm>
            <a:prstGeom prst="rect">
              <a:avLst/>
            </a:prstGeom>
          </p:spPr>
        </p:pic>
        <p:pic>
          <p:nvPicPr>
            <p:cNvPr id="50" name="図 49"/>
            <p:cNvPicPr>
              <a:picLocks noChangeAspect="1"/>
            </p:cNvPicPr>
            <p:nvPr/>
          </p:nvPicPr>
          <p:blipFill>
            <a:blip r:embed="rId4">
              <a:clrChange>
                <a:clrFrom>
                  <a:srgbClr val="FFFFFF"/>
                </a:clrFrom>
                <a:clrTo>
                  <a:srgbClr val="FFFFFF">
                    <a:alpha val="0"/>
                  </a:srgbClr>
                </a:clrTo>
              </a:clrChange>
            </a:blip>
            <a:stretch>
              <a:fillRect/>
            </a:stretch>
          </p:blipFill>
          <p:spPr>
            <a:xfrm>
              <a:off x="5636307" y="7953475"/>
              <a:ext cx="612000" cy="611046"/>
            </a:xfrm>
            <a:prstGeom prst="rect">
              <a:avLst/>
            </a:prstGeom>
          </p:spPr>
        </p:pic>
        <p:grpSp>
          <p:nvGrpSpPr>
            <p:cNvPr id="3" name="グループ化 2">
              <a:extLst>
                <a:ext uri="{FF2B5EF4-FFF2-40B4-BE49-F238E27FC236}">
                  <a16:creationId xmlns:a16="http://schemas.microsoft.com/office/drawing/2014/main" id="{740CF9C6-2370-4988-88B6-0A39BBF324B9}"/>
                </a:ext>
              </a:extLst>
            </p:cNvPr>
            <p:cNvGrpSpPr/>
            <p:nvPr/>
          </p:nvGrpSpPr>
          <p:grpSpPr>
            <a:xfrm>
              <a:off x="96473" y="6863626"/>
              <a:ext cx="1479394" cy="584775"/>
              <a:chOff x="96473" y="6863626"/>
              <a:chExt cx="1479394" cy="584775"/>
            </a:xfrm>
          </p:grpSpPr>
          <p:sp>
            <p:nvSpPr>
              <p:cNvPr id="12" name="楕円 11"/>
              <p:cNvSpPr/>
              <p:nvPr/>
            </p:nvSpPr>
            <p:spPr>
              <a:xfrm>
                <a:off x="139839" y="6865054"/>
                <a:ext cx="540000" cy="54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96473" y="6863626"/>
                <a:ext cx="1479394" cy="584775"/>
              </a:xfrm>
              <a:prstGeom prst="rect">
                <a:avLst/>
              </a:prstGeom>
            </p:spPr>
            <p:txBody>
              <a:bodyPr wrap="square">
                <a:spAutoFit/>
              </a:bodyPr>
              <a:lstStyle/>
              <a:p>
                <a:r>
                  <a:rPr kumimoji="1" lang="ja-JP" altLang="en-US" sz="3200" b="1" dirty="0">
                    <a:solidFill>
                      <a:schemeClr val="bg1"/>
                    </a:solidFill>
                    <a:latin typeface="HGP創英角ｺﾞｼｯｸUB" panose="020B0900000000000000" pitchFamily="50" charset="-128"/>
                    <a:ea typeface="HGP創英角ｺﾞｼｯｸUB" panose="020B0900000000000000" pitchFamily="50" charset="-128"/>
                  </a:rPr>
                  <a:t>！</a:t>
                </a:r>
              </a:p>
            </p:txBody>
          </p:sp>
        </p:grpSp>
      </p:grpSp>
      <p:sp>
        <p:nvSpPr>
          <p:cNvPr id="21" name="正方形/長方形 20">
            <a:extLst>
              <a:ext uri="{FF2B5EF4-FFF2-40B4-BE49-F238E27FC236}">
                <a16:creationId xmlns:a16="http://schemas.microsoft.com/office/drawing/2014/main" id="{FC139832-6AEB-4263-A333-C7C29A427BFD}"/>
              </a:ext>
            </a:extLst>
          </p:cNvPr>
          <p:cNvSpPr/>
          <p:nvPr/>
        </p:nvSpPr>
        <p:spPr>
          <a:xfrm>
            <a:off x="0" y="942022"/>
            <a:ext cx="6889302" cy="2294268"/>
          </a:xfrm>
          <a:prstGeom prst="rect">
            <a:avLst/>
          </a:prstGeom>
          <a:solidFill>
            <a:schemeClr val="accent4">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tIns="72000" bIns="36000" rtlCol="0" anchor="t" anchorCtr="0">
            <a:spAutoFit/>
          </a:bodyPr>
          <a:lstStyle/>
          <a:p>
            <a:pPr marL="285750" indent="-285750">
              <a:lnSpc>
                <a:spcPct val="110000"/>
              </a:lnSpc>
              <a:buFont typeface="Wingdings" panose="05000000000000000000" pitchFamily="2" charset="2"/>
              <a:buChar char="l"/>
            </a:pPr>
            <a:r>
              <a:rPr kumimoji="1" lang="ja-JP" altLang="en-US" sz="1600" dirty="0">
                <a:solidFill>
                  <a:schemeClr val="tx1"/>
                </a:solidFill>
                <a:latin typeface="メイリオ" panose="020B0604030504040204" pitchFamily="50" charset="-128"/>
                <a:ea typeface="メイリオ" panose="020B0604030504040204" pitchFamily="50" charset="-128"/>
              </a:rPr>
              <a:t>対象となる世帯には、常総市から、給付内容や確認事項が書かれた確認書が</a:t>
            </a:r>
            <a:r>
              <a:rPr kumimoji="1" lang="ja-JP" altLang="en-US" sz="1600" b="1" dirty="0">
                <a:solidFill>
                  <a:srgbClr val="FF0000"/>
                </a:solidFill>
                <a:latin typeface="メイリオ" panose="020B0604030504040204" pitchFamily="50" charset="-128"/>
                <a:ea typeface="メイリオ" panose="020B0604030504040204" pitchFamily="50" charset="-128"/>
              </a:rPr>
              <a:t>世帯主宛てに</a:t>
            </a:r>
            <a:r>
              <a:rPr kumimoji="1" lang="ja-JP" altLang="en-US" sz="1600" dirty="0">
                <a:solidFill>
                  <a:schemeClr val="tx1"/>
                </a:solidFill>
                <a:latin typeface="メイリオ" panose="020B0604030504040204" pitchFamily="50" charset="-128"/>
                <a:ea typeface="メイリオ" panose="020B0604030504040204" pitchFamily="50" charset="-128"/>
              </a:rPr>
              <a:t>届きます。</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lnSpc>
                <a:spcPct val="110000"/>
              </a:lnSpc>
              <a:spcBef>
                <a:spcPts val="600"/>
              </a:spcBef>
              <a:buFont typeface="Wingdings" panose="05000000000000000000" pitchFamily="2" charset="2"/>
              <a:buChar char="l"/>
            </a:pPr>
            <a:r>
              <a:rPr kumimoji="1" lang="ja-JP" altLang="en-US" sz="1600" dirty="0">
                <a:solidFill>
                  <a:schemeClr val="tx1"/>
                </a:solidFill>
                <a:latin typeface="メイリオ" panose="020B0604030504040204" pitchFamily="50" charset="-128"/>
                <a:ea typeface="メイリオ" panose="020B0604030504040204" pitchFamily="50" charset="-128"/>
              </a:rPr>
              <a:t>中身を確認して、常総市に</a:t>
            </a:r>
            <a:r>
              <a:rPr kumimoji="1" lang="ja-JP" altLang="en-US" sz="2000" b="1" u="sng" spc="90" dirty="0">
                <a:solidFill>
                  <a:srgbClr val="FF0000"/>
                </a:solidFill>
                <a:latin typeface="メイリオ" panose="020B0604030504040204" pitchFamily="50" charset="-128"/>
                <a:ea typeface="メイリオ" panose="020B0604030504040204" pitchFamily="50" charset="-128"/>
              </a:rPr>
              <a:t>返送または窓口へ直接ご提出ください</a:t>
            </a:r>
            <a:r>
              <a:rPr kumimoji="1" lang="ja-JP" altLang="en-US" sz="2000" dirty="0">
                <a:solidFill>
                  <a:schemeClr val="tx1"/>
                </a:solidFill>
                <a:latin typeface="メイリオ" panose="020B0604030504040204" pitchFamily="50" charset="-128"/>
                <a:ea typeface="メイリオ" panose="020B0604030504040204" pitchFamily="50" charset="-128"/>
              </a:rPr>
              <a:t>。　</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本人確認書類、通帳の写しの必要の有無については確認書の内容をよくお読みになり、ご確認ください。</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10000"/>
              </a:lnSpc>
              <a:spcBef>
                <a:spcPts val="600"/>
              </a:spcBef>
            </a:pPr>
            <a:endParaRPr kumimoji="1" lang="en-US" altLang="ja-JP" sz="1600" dirty="0">
              <a:solidFill>
                <a:schemeClr val="tx1"/>
              </a:solidFill>
              <a:latin typeface="メイリオ" panose="020B0604030504040204" pitchFamily="50" charset="-128"/>
              <a:ea typeface="メイリオ" panose="020B0604030504040204" pitchFamily="50" charset="-128"/>
            </a:endParaRPr>
          </a:p>
          <a:p>
            <a:pPr indent="444500">
              <a:lnSpc>
                <a:spcPct val="110000"/>
              </a:lnSpc>
            </a:pP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pic>
        <p:nvPicPr>
          <p:cNvPr id="53" name="図 52"/>
          <p:cNvPicPr>
            <a:picLocks noChangeAspect="1"/>
          </p:cNvPicPr>
          <p:nvPr/>
        </p:nvPicPr>
        <p:blipFill>
          <a:blip r:embed="rId5">
            <a:clrChange>
              <a:clrFrom>
                <a:srgbClr val="FFFFFF"/>
              </a:clrFrom>
              <a:clrTo>
                <a:srgbClr val="FFFFFF">
                  <a:alpha val="0"/>
                </a:srgbClr>
              </a:clrTo>
            </a:clrChange>
          </a:blip>
          <a:stretch>
            <a:fillRect/>
          </a:stretch>
        </p:blipFill>
        <p:spPr>
          <a:xfrm>
            <a:off x="41828" y="9020136"/>
            <a:ext cx="432586" cy="432000"/>
          </a:xfrm>
          <a:prstGeom prst="rect">
            <a:avLst/>
          </a:prstGeom>
        </p:spPr>
      </p:pic>
      <p:sp>
        <p:nvSpPr>
          <p:cNvPr id="32" name="正方形/長方形 31">
            <a:extLst>
              <a:ext uri="{FF2B5EF4-FFF2-40B4-BE49-F238E27FC236}">
                <a16:creationId xmlns:a16="http://schemas.microsoft.com/office/drawing/2014/main" id="{977483CD-7B79-4DBA-BD49-BFB5CF081ED3}"/>
              </a:ext>
            </a:extLst>
          </p:cNvPr>
          <p:cNvSpPr/>
          <p:nvPr/>
        </p:nvSpPr>
        <p:spPr>
          <a:xfrm>
            <a:off x="1" y="3651181"/>
            <a:ext cx="6889301" cy="2709767"/>
          </a:xfrm>
          <a:prstGeom prst="rect">
            <a:avLst/>
          </a:prstGeom>
          <a:solidFill>
            <a:schemeClr val="accent4">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tIns="72000" bIns="36000" rtlCol="0" anchor="t" anchorCtr="0">
            <a:spAutoFit/>
          </a:bodyPr>
          <a:lstStyle/>
          <a:p>
            <a:pPr marL="285750" indent="-285750">
              <a:lnSpc>
                <a:spcPct val="110000"/>
              </a:lnSpc>
              <a:spcBef>
                <a:spcPts val="600"/>
              </a:spcBef>
              <a:buFont typeface="Wingdings" panose="05000000000000000000" pitchFamily="2" charset="2"/>
              <a:buChar char="l"/>
            </a:pPr>
            <a:r>
              <a:rPr kumimoji="1" lang="ja-JP" altLang="en-US" sz="1600" dirty="0">
                <a:solidFill>
                  <a:schemeClr val="tx1"/>
                </a:solidFill>
                <a:latin typeface="メイリオ" panose="020B0604030504040204" pitchFamily="50" charset="-128"/>
                <a:ea typeface="メイリオ" panose="020B0604030504040204" pitchFamily="50" charset="-128"/>
              </a:rPr>
              <a:t>給付金を受け取るには、</a:t>
            </a:r>
            <a:r>
              <a:rPr kumimoji="1" lang="ja-JP" altLang="en-US" sz="2000" b="1" u="sng" spc="90" dirty="0">
                <a:solidFill>
                  <a:srgbClr val="FF0000"/>
                </a:solidFill>
                <a:latin typeface="メイリオ" panose="020B0604030504040204" pitchFamily="50" charset="-128"/>
                <a:ea typeface="メイリオ" panose="020B0604030504040204" pitchFamily="50" charset="-128"/>
              </a:rPr>
              <a:t>申請書の提出が必要</a:t>
            </a:r>
            <a:r>
              <a:rPr kumimoji="1" lang="ja-JP" altLang="en-US" sz="1600" dirty="0">
                <a:solidFill>
                  <a:schemeClr val="tx1"/>
                </a:solidFill>
                <a:latin typeface="メイリオ" panose="020B0604030504040204" pitchFamily="50" charset="-128"/>
                <a:ea typeface="メイリオ" panose="020B0604030504040204" pitchFamily="50" charset="-128"/>
              </a:rPr>
              <a:t>です。</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lnSpc>
                <a:spcPct val="110000"/>
              </a:lnSpc>
              <a:spcBef>
                <a:spcPts val="600"/>
              </a:spcBef>
              <a:buFont typeface="Wingdings" panose="05000000000000000000" pitchFamily="2" charset="2"/>
              <a:buChar char="l"/>
            </a:pPr>
            <a:r>
              <a:rPr kumimoji="1" lang="ja-JP" altLang="en-US" sz="1600" dirty="0">
                <a:solidFill>
                  <a:schemeClr val="tx1"/>
                </a:solidFill>
                <a:latin typeface="メイリオ" panose="020B0604030504040204" pitchFamily="50" charset="-128"/>
                <a:ea typeface="メイリオ" panose="020B0604030504040204" pitchFamily="50" charset="-128"/>
              </a:rPr>
              <a:t>令和</a:t>
            </a:r>
            <a:r>
              <a:rPr kumimoji="1" lang="en-US" altLang="ja-JP" sz="1600" dirty="0">
                <a:solidFill>
                  <a:schemeClr val="tx1"/>
                </a:solidFill>
                <a:latin typeface="メイリオ" panose="020B0604030504040204" pitchFamily="50" charset="-128"/>
                <a:ea typeface="メイリオ" panose="020B0604030504040204" pitchFamily="50" charset="-128"/>
              </a:rPr>
              <a:t>6</a:t>
            </a:r>
            <a:r>
              <a:rPr kumimoji="1" lang="ja-JP" altLang="en-US" sz="1600" dirty="0">
                <a:solidFill>
                  <a:schemeClr val="tx1"/>
                </a:solidFill>
                <a:latin typeface="メイリオ" panose="020B0604030504040204" pitchFamily="50" charset="-128"/>
                <a:ea typeface="メイリオ" panose="020B0604030504040204" pitchFamily="50" charset="-128"/>
              </a:rPr>
              <a:t>年</a:t>
            </a:r>
            <a:r>
              <a:rPr kumimoji="1" lang="en-US" altLang="ja-JP" sz="1600" dirty="0">
                <a:solidFill>
                  <a:schemeClr val="tx1"/>
                </a:solidFill>
                <a:latin typeface="メイリオ" panose="020B0604030504040204" pitchFamily="50" charset="-128"/>
                <a:ea typeface="メイリオ" panose="020B0604030504040204" pitchFamily="50" charset="-128"/>
              </a:rPr>
              <a:t>1</a:t>
            </a:r>
            <a:r>
              <a:rPr kumimoji="1" lang="ja-JP" altLang="en-US" sz="1600" dirty="0">
                <a:solidFill>
                  <a:schemeClr val="tx1"/>
                </a:solidFill>
                <a:latin typeface="メイリオ" panose="020B0604030504040204" pitchFamily="50" charset="-128"/>
                <a:ea typeface="メイリオ" panose="020B0604030504040204" pitchFamily="50" charset="-128"/>
              </a:rPr>
              <a:t>月</a:t>
            </a:r>
            <a:r>
              <a:rPr kumimoji="1" lang="en-US" altLang="ja-JP" sz="1600" dirty="0">
                <a:solidFill>
                  <a:schemeClr val="tx1"/>
                </a:solidFill>
                <a:latin typeface="メイリオ" panose="020B0604030504040204" pitchFamily="50" charset="-128"/>
                <a:ea typeface="メイリオ" panose="020B0604030504040204" pitchFamily="50" charset="-128"/>
              </a:rPr>
              <a:t>1</a:t>
            </a:r>
            <a:r>
              <a:rPr kumimoji="1" lang="ja-JP" altLang="en-US" sz="1600" dirty="0">
                <a:solidFill>
                  <a:schemeClr val="tx1"/>
                </a:solidFill>
                <a:latin typeface="メイリオ" panose="020B0604030504040204" pitchFamily="50" charset="-128"/>
                <a:ea typeface="メイリオ" panose="020B0604030504040204" pitchFamily="50" charset="-128"/>
              </a:rPr>
              <a:t>日時点でお住いの市区町村発行する</a:t>
            </a:r>
            <a:r>
              <a:rPr kumimoji="1" lang="ja-JP" altLang="en-US" sz="2000" b="1" dirty="0">
                <a:solidFill>
                  <a:srgbClr val="FF0000"/>
                </a:solidFill>
                <a:latin typeface="メイリオ" panose="020B0604030504040204" pitchFamily="50" charset="-128"/>
                <a:ea typeface="メイリオ" panose="020B0604030504040204" pitchFamily="50" charset="-128"/>
              </a:rPr>
              <a:t>住民税非課税証明書または住民税課税証明書</a:t>
            </a:r>
            <a:r>
              <a:rPr kumimoji="1" lang="ja-JP" altLang="en-US" sz="1600" dirty="0">
                <a:solidFill>
                  <a:schemeClr val="tx1"/>
                </a:solidFill>
                <a:latin typeface="メイリオ" panose="020B0604030504040204" pitchFamily="50" charset="-128"/>
                <a:ea typeface="メイリオ" panose="020B0604030504040204" pitchFamily="50" charset="-128"/>
              </a:rPr>
              <a:t>の添付が必要です。</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lnSpc>
                <a:spcPct val="110000"/>
              </a:lnSpc>
              <a:spcBef>
                <a:spcPts val="600"/>
              </a:spcBef>
              <a:buFont typeface="Wingdings" panose="05000000000000000000" pitchFamily="2" charset="2"/>
              <a:buChar char="l"/>
            </a:pPr>
            <a:r>
              <a:rPr kumimoji="1" lang="ja-JP" altLang="en-US" sz="1600" dirty="0">
                <a:solidFill>
                  <a:schemeClr val="tx1"/>
                </a:solidFill>
                <a:latin typeface="メイリオ" panose="020B0604030504040204" pitchFamily="50" charset="-128"/>
                <a:ea typeface="メイリオ" panose="020B0604030504040204" pitchFamily="50" charset="-128"/>
              </a:rPr>
              <a:t>申請書に必要事項を記入して、添付書類</a:t>
            </a:r>
            <a:r>
              <a:rPr kumimoji="1" lang="ja-JP" altLang="en-US" sz="1600" b="1" dirty="0">
                <a:solidFill>
                  <a:srgbClr val="FF0000"/>
                </a:solidFill>
                <a:latin typeface="メイリオ" panose="020B0604030504040204" pitchFamily="50" charset="-128"/>
                <a:ea typeface="メイリオ" panose="020B0604030504040204" pitchFamily="50" charset="-128"/>
              </a:rPr>
              <a:t>（本人確認書類のコピー、受取口座を確認できる書類のコピー、令和</a:t>
            </a:r>
            <a:r>
              <a:rPr kumimoji="1" lang="en-US" altLang="ja-JP" sz="1600" b="1" dirty="0">
                <a:solidFill>
                  <a:srgbClr val="FF0000"/>
                </a:solidFill>
                <a:latin typeface="メイリオ" panose="020B0604030504040204" pitchFamily="50" charset="-128"/>
                <a:ea typeface="メイリオ" panose="020B0604030504040204" pitchFamily="50" charset="-128"/>
              </a:rPr>
              <a:t>6</a:t>
            </a:r>
            <a:r>
              <a:rPr kumimoji="1" lang="ja-JP" altLang="en-US" sz="1600" b="1" dirty="0">
                <a:solidFill>
                  <a:srgbClr val="FF0000"/>
                </a:solidFill>
                <a:latin typeface="メイリオ" panose="020B0604030504040204" pitchFamily="50" charset="-128"/>
                <a:ea typeface="メイリオ" panose="020B0604030504040204" pitchFamily="50" charset="-128"/>
              </a:rPr>
              <a:t>年度住民税非課税証明書または令和</a:t>
            </a:r>
            <a:r>
              <a:rPr kumimoji="1" lang="en-US" altLang="ja-JP" sz="1600" b="1" dirty="0">
                <a:solidFill>
                  <a:srgbClr val="FF0000"/>
                </a:solidFill>
                <a:latin typeface="メイリオ" panose="020B0604030504040204" pitchFamily="50" charset="-128"/>
                <a:ea typeface="メイリオ" panose="020B0604030504040204" pitchFamily="50" charset="-128"/>
              </a:rPr>
              <a:t>6</a:t>
            </a:r>
            <a:r>
              <a:rPr kumimoji="1" lang="ja-JP" altLang="en-US" sz="1600" b="1" dirty="0">
                <a:solidFill>
                  <a:srgbClr val="FF0000"/>
                </a:solidFill>
                <a:latin typeface="メイリオ" panose="020B0604030504040204" pitchFamily="50" charset="-128"/>
                <a:ea typeface="メイリオ" panose="020B0604030504040204" pitchFamily="50" charset="-128"/>
              </a:rPr>
              <a:t>年度住民税課税証明書）</a:t>
            </a:r>
            <a:r>
              <a:rPr kumimoji="1" lang="ja-JP" altLang="en-US" sz="1600" dirty="0">
                <a:solidFill>
                  <a:schemeClr val="tx1"/>
                </a:solidFill>
                <a:latin typeface="メイリオ" panose="020B0604030504040204" pitchFamily="50" charset="-128"/>
                <a:ea typeface="メイリオ" panose="020B0604030504040204" pitchFamily="50" charset="-128"/>
              </a:rPr>
              <a:t>とともに常総市の窓口（水海道庁舎、石下庁舎）へ、郵送もしくは直接ご提出ください。</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10000"/>
              </a:lnSpc>
              <a:spcBef>
                <a:spcPts val="600"/>
              </a:spcBef>
            </a:pP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12D26D3F-DA7B-4A48-A717-D839754545B4}"/>
              </a:ext>
            </a:extLst>
          </p:cNvPr>
          <p:cNvGrpSpPr/>
          <p:nvPr/>
        </p:nvGrpSpPr>
        <p:grpSpPr>
          <a:xfrm>
            <a:off x="-1" y="512213"/>
            <a:ext cx="6858001" cy="443498"/>
            <a:chOff x="-1" y="512213"/>
            <a:chExt cx="6858001" cy="443498"/>
          </a:xfrm>
        </p:grpSpPr>
        <p:sp>
          <p:nvSpPr>
            <p:cNvPr id="6" name="正方形/長方形 5"/>
            <p:cNvSpPr/>
            <p:nvPr/>
          </p:nvSpPr>
          <p:spPr>
            <a:xfrm>
              <a:off x="-1" y="512213"/>
              <a:ext cx="6858001" cy="44349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　　</a:t>
              </a:r>
              <a:r>
                <a:rPr kumimoji="1" lang="ja-JP" altLang="en-US" sz="1700" dirty="0">
                  <a:solidFill>
                    <a:schemeClr val="tx1"/>
                  </a:solidFill>
                  <a:latin typeface="メイリオ" panose="020B0604030504040204" pitchFamily="50" charset="-128"/>
                  <a:ea typeface="メイリオ" panose="020B0604030504040204" pitchFamily="50" charset="-128"/>
                </a:rPr>
                <a:t>令和</a:t>
              </a:r>
              <a:r>
                <a:rPr kumimoji="1" lang="en-US" altLang="ja-JP" sz="1700" dirty="0">
                  <a:solidFill>
                    <a:schemeClr val="tx1"/>
                  </a:solidFill>
                  <a:latin typeface="メイリオ" panose="020B0604030504040204" pitchFamily="50" charset="-128"/>
                  <a:ea typeface="メイリオ" panose="020B0604030504040204" pitchFamily="50" charset="-128"/>
                </a:rPr>
                <a:t>6</a:t>
              </a:r>
              <a:r>
                <a:rPr kumimoji="1" lang="ja-JP" altLang="en-US" sz="1700" dirty="0">
                  <a:solidFill>
                    <a:schemeClr val="tx1"/>
                  </a:solidFill>
                  <a:latin typeface="メイリオ" panose="020B0604030504040204" pitchFamily="50" charset="-128"/>
                  <a:ea typeface="メイリオ" panose="020B0604030504040204" pitchFamily="50" charset="-128"/>
                </a:rPr>
                <a:t>年</a:t>
              </a:r>
              <a:r>
                <a:rPr kumimoji="1" lang="en-US" altLang="ja-JP" sz="1700" dirty="0">
                  <a:solidFill>
                    <a:schemeClr val="tx1"/>
                  </a:solidFill>
                  <a:latin typeface="メイリオ" panose="020B0604030504040204" pitchFamily="50" charset="-128"/>
                  <a:ea typeface="メイリオ" panose="020B0604030504040204" pitchFamily="50" charset="-128"/>
                </a:rPr>
                <a:t>1</a:t>
              </a:r>
              <a:r>
                <a:rPr kumimoji="1" lang="ja-JP" altLang="en-US" sz="1700" dirty="0">
                  <a:solidFill>
                    <a:schemeClr val="tx1"/>
                  </a:solidFill>
                  <a:latin typeface="メイリオ" panose="020B0604030504040204" pitchFamily="50" charset="-128"/>
                  <a:ea typeface="メイリオ" panose="020B0604030504040204" pitchFamily="50" charset="-128"/>
                </a:rPr>
                <a:t>月</a:t>
              </a:r>
              <a:r>
                <a:rPr kumimoji="1" lang="en-US" altLang="ja-JP" sz="1700" dirty="0">
                  <a:solidFill>
                    <a:schemeClr val="tx1"/>
                  </a:solidFill>
                  <a:latin typeface="メイリオ" panose="020B0604030504040204" pitchFamily="50" charset="-128"/>
                  <a:ea typeface="メイリオ" panose="020B0604030504040204" pitchFamily="50" charset="-128"/>
                </a:rPr>
                <a:t>1</a:t>
              </a:r>
              <a:r>
                <a:rPr kumimoji="1" lang="ja-JP" altLang="en-US" sz="1700" dirty="0">
                  <a:solidFill>
                    <a:schemeClr val="tx1"/>
                  </a:solidFill>
                  <a:latin typeface="メイリオ" panose="020B0604030504040204" pitchFamily="50" charset="-128"/>
                  <a:ea typeface="メイリオ" panose="020B0604030504040204" pitchFamily="50" charset="-128"/>
                </a:rPr>
                <a:t>日以前から世帯の全員が現住所にお住まいの世帯</a:t>
              </a:r>
              <a:endParaRPr kumimoji="1" lang="en-US" altLang="ja-JP" sz="1700" dirty="0">
                <a:solidFill>
                  <a:schemeClr val="tx1"/>
                </a:solidFill>
                <a:latin typeface="メイリオ" panose="020B0604030504040204" pitchFamily="50" charset="-128"/>
                <a:ea typeface="メイリオ" panose="020B0604030504040204" pitchFamily="50" charset="-128"/>
              </a:endParaRPr>
            </a:p>
          </p:txBody>
        </p:sp>
        <p:sp>
          <p:nvSpPr>
            <p:cNvPr id="36" name="角丸四角形 2">
              <a:extLst>
                <a:ext uri="{FF2B5EF4-FFF2-40B4-BE49-F238E27FC236}">
                  <a16:creationId xmlns:a16="http://schemas.microsoft.com/office/drawing/2014/main" id="{9BC2AA1F-149D-4461-B387-1CDF957B50FC}"/>
                </a:ext>
              </a:extLst>
            </p:cNvPr>
            <p:cNvSpPr/>
            <p:nvPr/>
          </p:nvSpPr>
          <p:spPr>
            <a:xfrm>
              <a:off x="58283" y="526625"/>
              <a:ext cx="308612" cy="406339"/>
            </a:xfrm>
            <a:prstGeom prst="roundRect">
              <a:avLst>
                <a:gd name="adj" fmla="val 882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Ⅰ</a:t>
              </a:r>
            </a:p>
          </p:txBody>
        </p:sp>
      </p:grpSp>
      <p:grpSp>
        <p:nvGrpSpPr>
          <p:cNvPr id="38" name="グループ化 37">
            <a:extLst>
              <a:ext uri="{FF2B5EF4-FFF2-40B4-BE49-F238E27FC236}">
                <a16:creationId xmlns:a16="http://schemas.microsoft.com/office/drawing/2014/main" id="{05DCBAA7-223A-4C5F-B786-E18FACFFE680}"/>
              </a:ext>
            </a:extLst>
          </p:cNvPr>
          <p:cNvGrpSpPr/>
          <p:nvPr/>
        </p:nvGrpSpPr>
        <p:grpSpPr>
          <a:xfrm>
            <a:off x="-10525" y="2954467"/>
            <a:ext cx="6899827" cy="696714"/>
            <a:chOff x="-13814" y="151892"/>
            <a:chExt cx="6858001" cy="1066240"/>
          </a:xfrm>
        </p:grpSpPr>
        <p:sp>
          <p:nvSpPr>
            <p:cNvPr id="39" name="正方形/長方形 38">
              <a:extLst>
                <a:ext uri="{FF2B5EF4-FFF2-40B4-BE49-F238E27FC236}">
                  <a16:creationId xmlns:a16="http://schemas.microsoft.com/office/drawing/2014/main" id="{2B1323F9-BE57-47B1-9DCF-B8BFFA2D8194}"/>
                </a:ext>
              </a:extLst>
            </p:cNvPr>
            <p:cNvSpPr/>
            <p:nvPr/>
          </p:nvSpPr>
          <p:spPr>
            <a:xfrm>
              <a:off x="-13814" y="151892"/>
              <a:ext cx="6858001" cy="106624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　　</a:t>
              </a:r>
              <a:r>
                <a:rPr kumimoji="1" lang="ja-JP" altLang="en-US" sz="1700" dirty="0">
                  <a:solidFill>
                    <a:schemeClr val="tx1"/>
                  </a:solidFill>
                  <a:latin typeface="メイリオ" panose="020B0604030504040204" pitchFamily="50" charset="-128"/>
                  <a:ea typeface="メイリオ" panose="020B0604030504040204" pitchFamily="50" charset="-128"/>
                </a:rPr>
                <a:t>令和</a:t>
              </a:r>
              <a:r>
                <a:rPr kumimoji="1" lang="en-US" altLang="ja-JP" sz="1700" dirty="0">
                  <a:solidFill>
                    <a:schemeClr val="tx1"/>
                  </a:solidFill>
                  <a:latin typeface="メイリオ" panose="020B0604030504040204" pitchFamily="50" charset="-128"/>
                  <a:ea typeface="メイリオ" panose="020B0604030504040204" pitchFamily="50" charset="-128"/>
                </a:rPr>
                <a:t>6</a:t>
              </a:r>
              <a:r>
                <a:rPr kumimoji="1" lang="ja-JP" altLang="en-US" sz="1700" dirty="0">
                  <a:solidFill>
                    <a:schemeClr val="tx1"/>
                  </a:solidFill>
                  <a:latin typeface="メイリオ" panose="020B0604030504040204" pitchFamily="50" charset="-128"/>
                  <a:ea typeface="メイリオ" panose="020B0604030504040204" pitchFamily="50" charset="-128"/>
                </a:rPr>
                <a:t>年</a:t>
              </a:r>
              <a:r>
                <a:rPr kumimoji="1" lang="en-US" altLang="ja-JP" sz="1700" dirty="0">
                  <a:solidFill>
                    <a:schemeClr val="tx1"/>
                  </a:solidFill>
                  <a:latin typeface="メイリオ" panose="020B0604030504040204" pitchFamily="50" charset="-128"/>
                  <a:ea typeface="メイリオ" panose="020B0604030504040204" pitchFamily="50" charset="-128"/>
                </a:rPr>
                <a:t>1</a:t>
              </a:r>
              <a:r>
                <a:rPr kumimoji="1" lang="ja-JP" altLang="en-US" sz="1700" dirty="0">
                  <a:solidFill>
                    <a:schemeClr val="tx1"/>
                  </a:solidFill>
                  <a:latin typeface="メイリオ" panose="020B0604030504040204" pitchFamily="50" charset="-128"/>
                  <a:ea typeface="メイリオ" panose="020B0604030504040204" pitchFamily="50" charset="-128"/>
                </a:rPr>
                <a:t>月</a:t>
              </a:r>
              <a:r>
                <a:rPr kumimoji="1" lang="en-US" altLang="ja-JP" sz="1700" dirty="0">
                  <a:solidFill>
                    <a:schemeClr val="tx1"/>
                  </a:solidFill>
                  <a:latin typeface="メイリオ" panose="020B0604030504040204" pitchFamily="50" charset="-128"/>
                  <a:ea typeface="メイリオ" panose="020B0604030504040204" pitchFamily="50" charset="-128"/>
                </a:rPr>
                <a:t>2</a:t>
              </a:r>
              <a:r>
                <a:rPr kumimoji="1" lang="ja-JP" altLang="en-US" sz="1700" dirty="0">
                  <a:solidFill>
                    <a:schemeClr val="tx1"/>
                  </a:solidFill>
                  <a:latin typeface="メイリオ" panose="020B0604030504040204" pitchFamily="50" charset="-128"/>
                  <a:ea typeface="メイリオ" panose="020B0604030504040204" pitchFamily="50" charset="-128"/>
                </a:rPr>
                <a:t>日以降に市外から転入した世帯、または市外から　</a:t>
              </a:r>
              <a:endParaRPr kumimoji="1" lang="en-US" altLang="ja-JP" sz="1700" dirty="0">
                <a:solidFill>
                  <a:schemeClr val="tx1"/>
                </a:solidFill>
                <a:latin typeface="メイリオ" panose="020B0604030504040204" pitchFamily="50" charset="-128"/>
                <a:ea typeface="メイリオ" panose="020B0604030504040204" pitchFamily="50" charset="-128"/>
              </a:endParaRPr>
            </a:p>
            <a:p>
              <a:r>
                <a:rPr kumimoji="1" lang="ja-JP" altLang="en-US" sz="1700" dirty="0">
                  <a:solidFill>
                    <a:schemeClr val="tx1"/>
                  </a:solidFill>
                  <a:latin typeface="メイリオ" panose="020B0604030504040204" pitchFamily="50" charset="-128"/>
                  <a:ea typeface="メイリオ" panose="020B0604030504040204" pitchFamily="50" charset="-128"/>
                </a:rPr>
                <a:t>      転入した方がいる世帯</a:t>
              </a:r>
              <a:endParaRPr kumimoji="1" lang="en-US" altLang="ja-JP" sz="1700" dirty="0">
                <a:solidFill>
                  <a:schemeClr val="tx1"/>
                </a:solidFill>
                <a:latin typeface="メイリオ" panose="020B0604030504040204" pitchFamily="50" charset="-128"/>
                <a:ea typeface="メイリオ" panose="020B0604030504040204" pitchFamily="50" charset="-128"/>
              </a:endParaRPr>
            </a:p>
          </p:txBody>
        </p:sp>
        <p:sp>
          <p:nvSpPr>
            <p:cNvPr id="40" name="角丸四角形 2">
              <a:extLst>
                <a:ext uri="{FF2B5EF4-FFF2-40B4-BE49-F238E27FC236}">
                  <a16:creationId xmlns:a16="http://schemas.microsoft.com/office/drawing/2014/main" id="{EA299517-EAB8-4D52-B4E4-6D272A217677}"/>
                </a:ext>
              </a:extLst>
            </p:cNvPr>
            <p:cNvSpPr/>
            <p:nvPr/>
          </p:nvSpPr>
          <p:spPr>
            <a:xfrm>
              <a:off x="105738" y="315577"/>
              <a:ext cx="308612" cy="682200"/>
            </a:xfrm>
            <a:prstGeom prst="roundRect">
              <a:avLst>
                <a:gd name="adj" fmla="val 882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Ⅱ</a:t>
              </a:r>
            </a:p>
          </p:txBody>
        </p:sp>
      </p:grpSp>
      <p:grpSp>
        <p:nvGrpSpPr>
          <p:cNvPr id="10" name="グループ化 9">
            <a:extLst>
              <a:ext uri="{FF2B5EF4-FFF2-40B4-BE49-F238E27FC236}">
                <a16:creationId xmlns:a16="http://schemas.microsoft.com/office/drawing/2014/main" id="{2A1C482E-9924-4E3A-A205-B2F34D3C96F8}"/>
              </a:ext>
            </a:extLst>
          </p:cNvPr>
          <p:cNvGrpSpPr/>
          <p:nvPr/>
        </p:nvGrpSpPr>
        <p:grpSpPr>
          <a:xfrm>
            <a:off x="5649590" y="5699111"/>
            <a:ext cx="1071865" cy="731919"/>
            <a:chOff x="8912888" y="2285324"/>
            <a:chExt cx="1071865" cy="731919"/>
          </a:xfrm>
        </p:grpSpPr>
        <p:grpSp>
          <p:nvGrpSpPr>
            <p:cNvPr id="9" name="グループ化 8">
              <a:extLst>
                <a:ext uri="{FF2B5EF4-FFF2-40B4-BE49-F238E27FC236}">
                  <a16:creationId xmlns:a16="http://schemas.microsoft.com/office/drawing/2014/main" id="{C4E1CA6F-053F-4EE1-A69E-81ACE8044651}"/>
                </a:ext>
              </a:extLst>
            </p:cNvPr>
            <p:cNvGrpSpPr/>
            <p:nvPr/>
          </p:nvGrpSpPr>
          <p:grpSpPr>
            <a:xfrm>
              <a:off x="8912888" y="2285324"/>
              <a:ext cx="1071865" cy="731919"/>
              <a:chOff x="7343920" y="2272755"/>
              <a:chExt cx="1071865" cy="731919"/>
            </a:xfrm>
          </p:grpSpPr>
          <p:pic>
            <p:nvPicPr>
              <p:cNvPr id="26" name="図 25">
                <a:extLst>
                  <a:ext uri="{FF2B5EF4-FFF2-40B4-BE49-F238E27FC236}">
                    <a16:creationId xmlns:a16="http://schemas.microsoft.com/office/drawing/2014/main" id="{2DC88A1B-06C8-4F7F-9FBB-7AC529CAB96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343920" y="2272755"/>
                <a:ext cx="1071865" cy="731919"/>
              </a:xfrm>
              <a:prstGeom prst="rect">
                <a:avLst/>
              </a:prstGeom>
              <a:noFill/>
            </p:spPr>
          </p:pic>
          <p:pic>
            <p:nvPicPr>
              <p:cNvPr id="27" name="図 26">
                <a:extLst>
                  <a:ext uri="{FF2B5EF4-FFF2-40B4-BE49-F238E27FC236}">
                    <a16:creationId xmlns:a16="http://schemas.microsoft.com/office/drawing/2014/main" id="{C710233E-9EA1-45DB-BCEC-A11A7410A4E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541536" y="2693327"/>
                <a:ext cx="116845" cy="115799"/>
              </a:xfrm>
              <a:prstGeom prst="rect">
                <a:avLst/>
              </a:prstGeom>
              <a:noFill/>
            </p:spPr>
          </p:pic>
          <p:pic>
            <p:nvPicPr>
              <p:cNvPr id="28" name="図 27">
                <a:extLst>
                  <a:ext uri="{FF2B5EF4-FFF2-40B4-BE49-F238E27FC236}">
                    <a16:creationId xmlns:a16="http://schemas.microsoft.com/office/drawing/2014/main" id="{62161BF1-CF02-4510-99ED-E4A4C012AF63}"/>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541537" y="2456220"/>
                <a:ext cx="116844" cy="115799"/>
              </a:xfrm>
              <a:prstGeom prst="rect">
                <a:avLst/>
              </a:prstGeom>
              <a:noFill/>
            </p:spPr>
          </p:pic>
          <p:sp>
            <p:nvSpPr>
              <p:cNvPr id="30" name="正方形/長方形 29">
                <a:extLst>
                  <a:ext uri="{FF2B5EF4-FFF2-40B4-BE49-F238E27FC236}">
                    <a16:creationId xmlns:a16="http://schemas.microsoft.com/office/drawing/2014/main" id="{51A00B22-75D3-475B-8A3D-000024EB9F36}"/>
                  </a:ext>
                </a:extLst>
              </p:cNvPr>
              <p:cNvSpPr/>
              <p:nvPr/>
            </p:nvSpPr>
            <p:spPr>
              <a:xfrm>
                <a:off x="7414938" y="2742139"/>
                <a:ext cx="464914" cy="200055"/>
              </a:xfrm>
              <a:prstGeom prst="rect">
                <a:avLst/>
              </a:prstGeom>
              <a:noFill/>
            </p:spPr>
            <p:txBody>
              <a:bodyPr wrap="square">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お名前</a:t>
                </a:r>
              </a:p>
            </p:txBody>
          </p:sp>
        </p:grpSp>
        <p:pic>
          <p:nvPicPr>
            <p:cNvPr id="29" name="図 28">
              <a:extLst>
                <a:ext uri="{FF2B5EF4-FFF2-40B4-BE49-F238E27FC236}">
                  <a16:creationId xmlns:a16="http://schemas.microsoft.com/office/drawing/2014/main" id="{6DF2235C-1750-4FE8-B362-1A9BC474D97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110505" y="2593383"/>
              <a:ext cx="116844" cy="115799"/>
            </a:xfrm>
            <a:prstGeom prst="rect">
              <a:avLst/>
            </a:prstGeom>
            <a:noFill/>
          </p:spPr>
        </p:pic>
      </p:grpSp>
    </p:spTree>
    <p:extLst>
      <p:ext uri="{BB962C8B-B14F-4D97-AF65-F5344CB8AC3E}">
        <p14:creationId xmlns:p14="http://schemas.microsoft.com/office/powerpoint/2010/main" val="15880283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2102</TotalTime>
  <Words>827</Words>
  <Application>Microsoft Office PowerPoint</Application>
  <PresentationFormat>A4 210 x 297 mm</PresentationFormat>
  <Paragraphs>69</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HGP創英角ｺﾞｼｯｸUB</vt:lpstr>
      <vt:lpstr>HG丸ｺﾞｼｯｸM-PRO</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渡辺 正毅(watanabe-masaki)</dc:creator>
  <cp:lastModifiedBy>1104　篠原　惇浩</cp:lastModifiedBy>
  <cp:revision>210</cp:revision>
  <cp:lastPrinted>2024-06-25T04:05:28Z</cp:lastPrinted>
  <dcterms:created xsi:type="dcterms:W3CDTF">2021-11-18T09:11:46Z</dcterms:created>
  <dcterms:modified xsi:type="dcterms:W3CDTF">2024-06-27T06:51:19Z</dcterms:modified>
</cp:coreProperties>
</file>